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325" r:id="rId4"/>
    <p:sldId id="306" r:id="rId5"/>
    <p:sldId id="341" r:id="rId6"/>
    <p:sldId id="308" r:id="rId7"/>
    <p:sldId id="307" r:id="rId8"/>
    <p:sldId id="323" r:id="rId9"/>
    <p:sldId id="288" r:id="rId10"/>
    <p:sldId id="343" r:id="rId11"/>
    <p:sldId id="266" r:id="rId12"/>
    <p:sldId id="310" r:id="rId13"/>
    <p:sldId id="312" r:id="rId14"/>
    <p:sldId id="313" r:id="rId15"/>
    <p:sldId id="273" r:id="rId16"/>
    <p:sldId id="314" r:id="rId17"/>
    <p:sldId id="328" r:id="rId18"/>
    <p:sldId id="330" r:id="rId19"/>
    <p:sldId id="329" r:id="rId20"/>
    <p:sldId id="342" r:id="rId21"/>
    <p:sldId id="298" r:id="rId22"/>
    <p:sldId id="270" r:id="rId23"/>
    <p:sldId id="311" r:id="rId24"/>
    <p:sldId id="344" r:id="rId25"/>
    <p:sldId id="327" r:id="rId26"/>
    <p:sldId id="272" r:id="rId27"/>
    <p:sldId id="345" r:id="rId28"/>
    <p:sldId id="346" r:id="rId29"/>
    <p:sldId id="347" r:id="rId30"/>
    <p:sldId id="348" r:id="rId31"/>
    <p:sldId id="304" r:id="rId32"/>
    <p:sldId id="326" r:id="rId33"/>
    <p:sldId id="258" r:id="rId34"/>
    <p:sldId id="259" r:id="rId35"/>
    <p:sldId id="349" r:id="rId36"/>
    <p:sldId id="352" r:id="rId37"/>
    <p:sldId id="350" r:id="rId38"/>
    <p:sldId id="351" r:id="rId39"/>
    <p:sldId id="275" r:id="rId40"/>
    <p:sldId id="279" r:id="rId41"/>
    <p:sldId id="291" r:id="rId42"/>
  </p:sldIdLst>
  <p:sldSz cx="9144000" cy="6858000" type="screen4x3"/>
  <p:notesSz cx="6645275" cy="99250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2AF4"/>
    <a:srgbClr val="FF0066"/>
    <a:srgbClr val="F711AA"/>
    <a:srgbClr val="CC0066"/>
    <a:srgbClr val="08B610"/>
    <a:srgbClr val="2A9818"/>
    <a:srgbClr val="FFFFFF"/>
    <a:srgbClr val="989570"/>
    <a:srgbClr val="40853B"/>
    <a:srgbClr val="C3F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Styl jasny 3 — Ak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yl pośredni 1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257" autoAdjust="0"/>
  </p:normalViewPr>
  <p:slideViewPr>
    <p:cSldViewPr>
      <p:cViewPr varScale="1">
        <p:scale>
          <a:sx n="101" d="100"/>
          <a:sy n="101" d="100"/>
        </p:scale>
        <p:origin x="15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88.211\astrzelec\materia&#322;y%20do%20prezentacji-%20wykonanie%20bud&#380;etu\dane%20bud&#380;etowe2019-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88.211\astrzelec\projekty%20i%20wykonania\wykonanie%202025\dane%20bud&#380;etowe2019-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9E7-47AB-9D1B-BFD3B87642C6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9E7-47AB-9D1B-BFD3B87642C6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9E7-47AB-9D1B-BFD3B87642C6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9E7-47AB-9D1B-BFD3B87642C6}"/>
              </c:ext>
            </c:extLst>
          </c:dPt>
          <c:dLbls>
            <c:dLbl>
              <c:idx val="0"/>
              <c:layout>
                <c:manualLayout>
                  <c:x val="-3.6570039010823133E-2"/>
                  <c:y val="-6.701940139403331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E7-47AB-9D1B-BFD3B87642C6}"/>
                </c:ext>
              </c:extLst>
            </c:dLbl>
            <c:dLbl>
              <c:idx val="1"/>
              <c:layout>
                <c:manualLayout>
                  <c:x val="-1.6598591579788629E-3"/>
                  <c:y val="-0.2787628037298782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E7-47AB-9D1B-BFD3B87642C6}"/>
                </c:ext>
              </c:extLst>
            </c:dLbl>
            <c:dLbl>
              <c:idx val="2"/>
              <c:layout>
                <c:manualLayout>
                  <c:x val="-0.17611754154786868"/>
                  <c:y val="-1.210064839518780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E7-47AB-9D1B-BFD3B87642C6}"/>
                </c:ext>
              </c:extLst>
            </c:dLbl>
            <c:dLbl>
              <c:idx val="3"/>
              <c:layout>
                <c:manualLayout>
                  <c:x val="0.1022403572101928"/>
                  <c:y val="-0.1737974757906936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9E7-47AB-9D1B-BFD3B87642C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('Zest. doch. wg ważn. źródeł (2'!$B$3,'Zest. doch. wg ważn. źródeł (2'!$B$17,'Zest. doch. wg ważn. źródeł (2'!$B$20,'Zest. doch. wg ważn. źródeł (2'!$B$23)</c:f>
              <c:strCache>
                <c:ptCount val="4"/>
                <c:pt idx="0">
                  <c:v>DOCHODY WŁASNE</c:v>
                </c:pt>
                <c:pt idx="1">
                  <c:v>SUBWENCJA</c:v>
                </c:pt>
                <c:pt idx="2">
                  <c:v>UDZIAŁY W PODATKACH STANOWIĄCYCH DOCHÓD BUDŻETU PAŃSTWA</c:v>
                </c:pt>
                <c:pt idx="3">
                  <c:v>DOTACJE I ŚRODKI OTRZYMANE Z INNYCH ŹRÓDEŁ</c:v>
                </c:pt>
              </c:strCache>
            </c:strRef>
          </c:cat>
          <c:val>
            <c:numRef>
              <c:f>('Zest. doch. wg ważn. źródeł (2'!$H$3,'Zest. doch. wg ważn. źródeł (2'!$H$17,'Zest. doch. wg ważn. źródeł (2'!$H$20,'Zest. doch. wg ważn. źródeł (2'!$H$23)</c:f>
              <c:numCache>
                <c:formatCode>0.000%</c:formatCode>
                <c:ptCount val="4"/>
                <c:pt idx="0" formatCode="0.0000%">
                  <c:v>0.15455193594088518</c:v>
                </c:pt>
                <c:pt idx="1">
                  <c:v>0.17522244115544683</c:v>
                </c:pt>
                <c:pt idx="2">
                  <c:v>0.2282848488398328</c:v>
                </c:pt>
                <c:pt idx="3">
                  <c:v>0.44194077406383525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9E7-47AB-9D1B-BFD3B87642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2"/>
          <c:tx>
            <c:strRef>
              <c:f>'budżet ogółem'!$A$5</c:f>
              <c:strCache>
                <c:ptCount val="1"/>
                <c:pt idx="0">
                  <c:v>dochody majątkowe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BD50-4A23-97A5-8564E92EED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ogółem'!$B$5:$H$5</c:f>
              <c:numCache>
                <c:formatCode>#,##0.00</c:formatCode>
                <c:ptCount val="7"/>
                <c:pt idx="0">
                  <c:v>1807395.62</c:v>
                </c:pt>
                <c:pt idx="1">
                  <c:v>6999430.3600000003</c:v>
                </c:pt>
                <c:pt idx="2">
                  <c:v>6153294.6900000004</c:v>
                </c:pt>
                <c:pt idx="3">
                  <c:v>2839226.77</c:v>
                </c:pt>
                <c:pt idx="4">
                  <c:v>20837408.91</c:v>
                </c:pt>
                <c:pt idx="5">
                  <c:v>5988412.3200000003</c:v>
                </c:pt>
                <c:pt idx="6">
                  <c:v>18784228.350000001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50-4A23-97A5-8564E92EEDD6}"/>
            </c:ext>
          </c:extLst>
        </c:ser>
        <c:ser>
          <c:idx val="5"/>
          <c:order val="5"/>
          <c:tx>
            <c:strRef>
              <c:f>'budżet ogółem'!$A$8</c:f>
              <c:strCache>
                <c:ptCount val="1"/>
                <c:pt idx="0">
                  <c:v>wydatki majątkowe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ogółem'!$B$8:$H$8</c:f>
              <c:numCache>
                <c:formatCode>#,##0.00</c:formatCode>
                <c:ptCount val="7"/>
                <c:pt idx="0">
                  <c:v>4248091.8899999997</c:v>
                </c:pt>
                <c:pt idx="1">
                  <c:v>7775064.7199999997</c:v>
                </c:pt>
                <c:pt idx="2">
                  <c:v>10743854.699999999</c:v>
                </c:pt>
                <c:pt idx="3">
                  <c:v>6471680.2800000003</c:v>
                </c:pt>
                <c:pt idx="4">
                  <c:v>26314859.140000001</c:v>
                </c:pt>
                <c:pt idx="5">
                  <c:v>15084370.560000001</c:v>
                </c:pt>
                <c:pt idx="6">
                  <c:v>23517872.460000001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D50-4A23-97A5-8564E92EED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81690191"/>
        <c:axId val="148169307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ogółem'!$A$3</c15:sqref>
                        </c15:formulaRef>
                      </c:ext>
                    </c:extLst>
                    <c:strCache>
                      <c:ptCount val="1"/>
                      <c:pt idx="0">
                        <c:v>Dochody w tym: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ogółem'!$B$3:$H$3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29195662.560000002</c:v>
                      </c:pt>
                      <c:pt idx="1">
                        <c:v>36430875.340000004</c:v>
                      </c:pt>
                      <c:pt idx="2">
                        <c:v>36769319.359999999</c:v>
                      </c:pt>
                      <c:pt idx="3">
                        <c:v>37246352.710000001</c:v>
                      </c:pt>
                      <c:pt idx="4">
                        <c:v>51785367.739999995</c:v>
                      </c:pt>
                      <c:pt idx="5">
                        <c:v>40299860.740000002</c:v>
                      </c:pt>
                      <c:pt idx="6">
                        <c:v>57069191.960000001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BD50-4A23-97A5-8564E92EEDD6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ogółem'!$A$4</c15:sqref>
                        </c15:formulaRef>
                      </c:ext>
                    </c:extLst>
                    <c:strCache>
                      <c:ptCount val="1"/>
                      <c:pt idx="0">
                        <c:v>dochody bieżące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ogółem'!$B$4:$H$4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27388266.940000001</c:v>
                      </c:pt>
                      <c:pt idx="1">
                        <c:v>29431444.98</c:v>
                      </c:pt>
                      <c:pt idx="2">
                        <c:v>30616024.670000002</c:v>
                      </c:pt>
                      <c:pt idx="3">
                        <c:v>34407125.939999998</c:v>
                      </c:pt>
                      <c:pt idx="4">
                        <c:v>30947958.829999998</c:v>
                      </c:pt>
                      <c:pt idx="5">
                        <c:v>34311448.420000002</c:v>
                      </c:pt>
                      <c:pt idx="6">
                        <c:v>38284963.609999999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D50-4A23-97A5-8564E92EEDD6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ogółem'!$A$6</c15:sqref>
                        </c15:formulaRef>
                      </c:ext>
                    </c:extLst>
                    <c:strCache>
                      <c:ptCount val="1"/>
                      <c:pt idx="0">
                        <c:v>Wydatki w tym: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ogółem'!$B$6:$H$6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28959584.580000002</c:v>
                      </c:pt>
                      <c:pt idx="1">
                        <c:v>33334084.82</c:v>
                      </c:pt>
                      <c:pt idx="2">
                        <c:v>37697353.730000004</c:v>
                      </c:pt>
                      <c:pt idx="3">
                        <c:v>36982112.890000001</c:v>
                      </c:pt>
                      <c:pt idx="4">
                        <c:v>54599828.109999999</c:v>
                      </c:pt>
                      <c:pt idx="5">
                        <c:v>48345385.700000003</c:v>
                      </c:pt>
                      <c:pt idx="6">
                        <c:v>57421593.829999998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D50-4A23-97A5-8564E92EEDD6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ogółem'!$A$7</c15:sqref>
                        </c15:formulaRef>
                      </c:ext>
                    </c:extLst>
                    <c:strCache>
                      <c:ptCount val="1"/>
                      <c:pt idx="0">
                        <c:v>wydatki bieżące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ogółem'!$B$7:$H$7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24711492.690000001</c:v>
                      </c:pt>
                      <c:pt idx="1">
                        <c:v>25559020.100000001</c:v>
                      </c:pt>
                      <c:pt idx="2">
                        <c:v>26953499.030000001</c:v>
                      </c:pt>
                      <c:pt idx="3">
                        <c:v>30510432.609999999</c:v>
                      </c:pt>
                      <c:pt idx="4">
                        <c:v>28284968.969999999</c:v>
                      </c:pt>
                      <c:pt idx="5">
                        <c:v>33261015.140000001</c:v>
                      </c:pt>
                      <c:pt idx="6">
                        <c:v>33903721.369999997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BD50-4A23-97A5-8564E92EEDD6}"/>
                  </c:ext>
                </c:extLst>
              </c15:ser>
            </c15:filteredLineSeries>
          </c:ext>
        </c:extLst>
      </c:lineChart>
      <c:catAx>
        <c:axId val="14816901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81693071"/>
        <c:crosses val="autoZero"/>
        <c:auto val="1"/>
        <c:lblAlgn val="ctr"/>
        <c:lblOffset val="100"/>
        <c:noMultiLvlLbl val="0"/>
      </c:catAx>
      <c:valAx>
        <c:axId val="1481693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81690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Obszary inwestowania w 2025 roku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6"/>
          <c:order val="6"/>
          <c:tx>
            <c:strRef>
              <c:f>inwestycje!$I$3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(inwestycje!$B$4:$B$7,inwestycje!$B$9:$B$16)</c:f>
              <c:strCache>
                <c:ptCount val="12"/>
                <c:pt idx="0">
                  <c:v>infrastruktura wodociągowa</c:v>
                </c:pt>
                <c:pt idx="1">
                  <c:v>infrastruktura  kanalizacyjna</c:v>
                </c:pt>
                <c:pt idx="2">
                  <c:v>infrastruktura drogowa</c:v>
                </c:pt>
                <c:pt idx="3">
                  <c:v>bezpieczeństwo publiczne i ochrona p.poż</c:v>
                </c:pt>
                <c:pt idx="4">
                  <c:v>świetlice wiejskie</c:v>
                </c:pt>
                <c:pt idx="5">
                  <c:v>infrastruktura sportowa i rekreacyjna</c:v>
                </c:pt>
                <c:pt idx="6">
                  <c:v>gospodarka komunalna</c:v>
                </c:pt>
                <c:pt idx="7">
                  <c:v>administracja</c:v>
                </c:pt>
                <c:pt idx="8">
                  <c:v>obrona cywilna</c:v>
                </c:pt>
                <c:pt idx="9">
                  <c:v>ochrona zabytków</c:v>
                </c:pt>
                <c:pt idx="10">
                  <c:v>oświata i  wychowanie</c:v>
                </c:pt>
                <c:pt idx="11">
                  <c:v>opieka nad dziećmi do lat 3</c:v>
                </c:pt>
              </c:strCache>
              <c:extLst/>
            </c:strRef>
          </c:cat>
          <c:val>
            <c:numRef>
              <c:f>(inwestycje!$I$4:$I$7,inwestycje!$I$9:$I$16)</c:f>
              <c:numCache>
                <c:formatCode>#,##0.00</c:formatCode>
                <c:ptCount val="12"/>
                <c:pt idx="0">
                  <c:v>533664.73</c:v>
                </c:pt>
                <c:pt idx="1">
                  <c:v>4543801.63</c:v>
                </c:pt>
                <c:pt idx="2">
                  <c:v>9067476.4699999988</c:v>
                </c:pt>
                <c:pt idx="3">
                  <c:v>3549721.42</c:v>
                </c:pt>
                <c:pt idx="4">
                  <c:v>3132571.22</c:v>
                </c:pt>
                <c:pt idx="5">
                  <c:v>56429.1</c:v>
                </c:pt>
                <c:pt idx="6">
                  <c:v>47974.990000000005</c:v>
                </c:pt>
                <c:pt idx="7">
                  <c:v>268755</c:v>
                </c:pt>
                <c:pt idx="8">
                  <c:v>94400</c:v>
                </c:pt>
                <c:pt idx="9">
                  <c:v>980097.42</c:v>
                </c:pt>
                <c:pt idx="10">
                  <c:v>67588.5</c:v>
                </c:pt>
                <c:pt idx="11">
                  <c:v>1175391.98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829-4CB1-8443-F84A99C08F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57622560"/>
        <c:axId val="135763264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inwestycje!$C$3</c15:sqref>
                        </c15:formulaRef>
                      </c:ext>
                    </c:extLst>
                    <c:strCache>
                      <c:ptCount val="1"/>
                      <c:pt idx="0">
                        <c:v>2019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(inwestycje!$B$4:$B$7,inwestycje!$B$9:$B$16)</c15:sqref>
                        </c15:formulaRef>
                      </c:ext>
                    </c:extLst>
                    <c:strCache>
                      <c:ptCount val="12"/>
                      <c:pt idx="0">
                        <c:v>infrastruktura wodociągowa</c:v>
                      </c:pt>
                      <c:pt idx="1">
                        <c:v>infrastruktura  kanalizacyjna</c:v>
                      </c:pt>
                      <c:pt idx="2">
                        <c:v>infrastruktura drogowa</c:v>
                      </c:pt>
                      <c:pt idx="3">
                        <c:v>bezpieczeństwo publiczne i ochrona p.poż</c:v>
                      </c:pt>
                      <c:pt idx="4">
                        <c:v>świetlice wiejskie</c:v>
                      </c:pt>
                      <c:pt idx="5">
                        <c:v>infrastruktura sportowa i rekreacyjna</c:v>
                      </c:pt>
                      <c:pt idx="6">
                        <c:v>gospodarka komunalna</c:v>
                      </c:pt>
                      <c:pt idx="7">
                        <c:v>administracja</c:v>
                      </c:pt>
                      <c:pt idx="8">
                        <c:v>obrona cywilna</c:v>
                      </c:pt>
                      <c:pt idx="9">
                        <c:v>ochrona zabytków</c:v>
                      </c:pt>
                      <c:pt idx="10">
                        <c:v>oświata i  wychowanie</c:v>
                      </c:pt>
                      <c:pt idx="11">
                        <c:v>opieka nad dziećmi do lat 3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(inwestycje!$C$4:$C$7,inwestycje!$C$9:$C$16)</c15:sqref>
                        </c15:formulaRef>
                      </c:ext>
                    </c:extLst>
                    <c:numCache>
                      <c:formatCode>#,##0.00</c:formatCode>
                      <c:ptCount val="12"/>
                      <c:pt idx="0">
                        <c:v>6150</c:v>
                      </c:pt>
                      <c:pt idx="1">
                        <c:v>2983967.9699999997</c:v>
                      </c:pt>
                      <c:pt idx="2">
                        <c:v>932452.34</c:v>
                      </c:pt>
                      <c:pt idx="3">
                        <c:v>74945.5</c:v>
                      </c:pt>
                      <c:pt idx="4">
                        <c:v>0</c:v>
                      </c:pt>
                      <c:pt idx="5">
                        <c:v>101867.13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143708.95000000001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3829-4CB1-8443-F84A99C08FAD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inwestycje!$D$3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(inwestycje!$B$4:$B$7,inwestycje!$B$9:$B$16)</c15:sqref>
                        </c15:formulaRef>
                      </c:ext>
                    </c:extLst>
                    <c:strCache>
                      <c:ptCount val="12"/>
                      <c:pt idx="0">
                        <c:v>infrastruktura wodociągowa</c:v>
                      </c:pt>
                      <c:pt idx="1">
                        <c:v>infrastruktura  kanalizacyjna</c:v>
                      </c:pt>
                      <c:pt idx="2">
                        <c:v>infrastruktura drogowa</c:v>
                      </c:pt>
                      <c:pt idx="3">
                        <c:v>bezpieczeństwo publiczne i ochrona p.poż</c:v>
                      </c:pt>
                      <c:pt idx="4">
                        <c:v>świetlice wiejskie</c:v>
                      </c:pt>
                      <c:pt idx="5">
                        <c:v>infrastruktura sportowa i rekreacyjna</c:v>
                      </c:pt>
                      <c:pt idx="6">
                        <c:v>gospodarka komunalna</c:v>
                      </c:pt>
                      <c:pt idx="7">
                        <c:v>administracja</c:v>
                      </c:pt>
                      <c:pt idx="8">
                        <c:v>obrona cywilna</c:v>
                      </c:pt>
                      <c:pt idx="9">
                        <c:v>ochrona zabytków</c:v>
                      </c:pt>
                      <c:pt idx="10">
                        <c:v>oświata i  wychowanie</c:v>
                      </c:pt>
                      <c:pt idx="11">
                        <c:v>opieka nad dziećmi do lat 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(inwestycje!$D$4:$D$7,inwestycje!$D$9:$D$16)</c15:sqref>
                        </c15:formulaRef>
                      </c:ext>
                    </c:extLst>
                    <c:numCache>
                      <c:formatCode>#,##0.00</c:formatCode>
                      <c:ptCount val="12"/>
                      <c:pt idx="0">
                        <c:v>0</c:v>
                      </c:pt>
                      <c:pt idx="1">
                        <c:v>3994167.21</c:v>
                      </c:pt>
                      <c:pt idx="2">
                        <c:v>3219657.4499999997</c:v>
                      </c:pt>
                      <c:pt idx="3">
                        <c:v>49286.78</c:v>
                      </c:pt>
                      <c:pt idx="4">
                        <c:v>430500</c:v>
                      </c:pt>
                      <c:pt idx="5">
                        <c:v>0</c:v>
                      </c:pt>
                      <c:pt idx="6">
                        <c:v>2690.4</c:v>
                      </c:pt>
                      <c:pt idx="7">
                        <c:v>17702.16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55592.72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3829-4CB1-8443-F84A99C08FAD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inwestycje!$E$3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(inwestycje!$B$4:$B$7,inwestycje!$B$9:$B$16)</c15:sqref>
                        </c15:formulaRef>
                      </c:ext>
                    </c:extLst>
                    <c:strCache>
                      <c:ptCount val="12"/>
                      <c:pt idx="0">
                        <c:v>infrastruktura wodociągowa</c:v>
                      </c:pt>
                      <c:pt idx="1">
                        <c:v>infrastruktura  kanalizacyjna</c:v>
                      </c:pt>
                      <c:pt idx="2">
                        <c:v>infrastruktura drogowa</c:v>
                      </c:pt>
                      <c:pt idx="3">
                        <c:v>bezpieczeństwo publiczne i ochrona p.poż</c:v>
                      </c:pt>
                      <c:pt idx="4">
                        <c:v>świetlice wiejskie</c:v>
                      </c:pt>
                      <c:pt idx="5">
                        <c:v>infrastruktura sportowa i rekreacyjna</c:v>
                      </c:pt>
                      <c:pt idx="6">
                        <c:v>gospodarka komunalna</c:v>
                      </c:pt>
                      <c:pt idx="7">
                        <c:v>administracja</c:v>
                      </c:pt>
                      <c:pt idx="8">
                        <c:v>obrona cywilna</c:v>
                      </c:pt>
                      <c:pt idx="9">
                        <c:v>ochrona zabytków</c:v>
                      </c:pt>
                      <c:pt idx="10">
                        <c:v>oświata i  wychowanie</c:v>
                      </c:pt>
                      <c:pt idx="11">
                        <c:v>opieka nad dziećmi do lat 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(inwestycje!$E$4:$E$7,inwestycje!$E$9:$E$16)</c15:sqref>
                        </c15:formulaRef>
                      </c:ext>
                    </c:extLst>
                    <c:numCache>
                      <c:formatCode>#,##0.00</c:formatCode>
                      <c:ptCount val="12"/>
                      <c:pt idx="0">
                        <c:v>236524.2</c:v>
                      </c:pt>
                      <c:pt idx="1">
                        <c:v>4808692.74</c:v>
                      </c:pt>
                      <c:pt idx="2">
                        <c:v>1677894.91</c:v>
                      </c:pt>
                      <c:pt idx="3">
                        <c:v>112072.72</c:v>
                      </c:pt>
                      <c:pt idx="4">
                        <c:v>966720</c:v>
                      </c:pt>
                      <c:pt idx="5">
                        <c:v>22802.5</c:v>
                      </c:pt>
                      <c:pt idx="6">
                        <c:v>190897.5</c:v>
                      </c:pt>
                      <c:pt idx="7">
                        <c:v>304056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100437.1</c:v>
                      </c:pt>
                      <c:pt idx="11">
                        <c:v>342854.43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3829-4CB1-8443-F84A99C08FAD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inwestycje!$F$3</c15:sqref>
                        </c15:formulaRef>
                      </c:ext>
                    </c:extLst>
                    <c:strCache>
                      <c:ptCount val="1"/>
                      <c:pt idx="0">
                        <c:v>2022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(inwestycje!$B$4:$B$7,inwestycje!$B$9:$B$16)</c15:sqref>
                        </c15:formulaRef>
                      </c:ext>
                    </c:extLst>
                    <c:strCache>
                      <c:ptCount val="12"/>
                      <c:pt idx="0">
                        <c:v>infrastruktura wodociągowa</c:v>
                      </c:pt>
                      <c:pt idx="1">
                        <c:v>infrastruktura  kanalizacyjna</c:v>
                      </c:pt>
                      <c:pt idx="2">
                        <c:v>infrastruktura drogowa</c:v>
                      </c:pt>
                      <c:pt idx="3">
                        <c:v>bezpieczeństwo publiczne i ochrona p.poż</c:v>
                      </c:pt>
                      <c:pt idx="4">
                        <c:v>świetlice wiejskie</c:v>
                      </c:pt>
                      <c:pt idx="5">
                        <c:v>infrastruktura sportowa i rekreacyjna</c:v>
                      </c:pt>
                      <c:pt idx="6">
                        <c:v>gospodarka komunalna</c:v>
                      </c:pt>
                      <c:pt idx="7">
                        <c:v>administracja</c:v>
                      </c:pt>
                      <c:pt idx="8">
                        <c:v>obrona cywilna</c:v>
                      </c:pt>
                      <c:pt idx="9">
                        <c:v>ochrona zabytków</c:v>
                      </c:pt>
                      <c:pt idx="10">
                        <c:v>oświata i  wychowanie</c:v>
                      </c:pt>
                      <c:pt idx="11">
                        <c:v>opieka nad dziećmi do lat 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(inwestycje!$F$4:$F$7,inwestycje!$F$9:$F$16)</c15:sqref>
                        </c15:formulaRef>
                      </c:ext>
                    </c:extLst>
                    <c:numCache>
                      <c:formatCode>#,##0.00</c:formatCode>
                      <c:ptCount val="12"/>
                      <c:pt idx="0">
                        <c:v>2753046.4499999997</c:v>
                      </c:pt>
                      <c:pt idx="1">
                        <c:v>1755395.05</c:v>
                      </c:pt>
                      <c:pt idx="2">
                        <c:v>595832.65</c:v>
                      </c:pt>
                      <c:pt idx="3">
                        <c:v>301100.00999999995</c:v>
                      </c:pt>
                      <c:pt idx="4">
                        <c:v>0</c:v>
                      </c:pt>
                      <c:pt idx="5">
                        <c:v>153627</c:v>
                      </c:pt>
                      <c:pt idx="6">
                        <c:v>305380.63</c:v>
                      </c:pt>
                      <c:pt idx="7">
                        <c:v>52690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5535</c:v>
                      </c:pt>
                      <c:pt idx="1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829-4CB1-8443-F84A99C08FAD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inwestycje!$G$3</c15:sqref>
                        </c15:formulaRef>
                      </c:ext>
                    </c:extLst>
                    <c:strCache>
                      <c:ptCount val="1"/>
                      <c:pt idx="0">
                        <c:v>2023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(inwestycje!$B$4:$B$7,inwestycje!$B$9:$B$16)</c15:sqref>
                        </c15:formulaRef>
                      </c:ext>
                    </c:extLst>
                    <c:strCache>
                      <c:ptCount val="12"/>
                      <c:pt idx="0">
                        <c:v>infrastruktura wodociągowa</c:v>
                      </c:pt>
                      <c:pt idx="1">
                        <c:v>infrastruktura  kanalizacyjna</c:v>
                      </c:pt>
                      <c:pt idx="2">
                        <c:v>infrastruktura drogowa</c:v>
                      </c:pt>
                      <c:pt idx="3">
                        <c:v>bezpieczeństwo publiczne i ochrona p.poż</c:v>
                      </c:pt>
                      <c:pt idx="4">
                        <c:v>świetlice wiejskie</c:v>
                      </c:pt>
                      <c:pt idx="5">
                        <c:v>infrastruktura sportowa i rekreacyjna</c:v>
                      </c:pt>
                      <c:pt idx="6">
                        <c:v>gospodarka komunalna</c:v>
                      </c:pt>
                      <c:pt idx="7">
                        <c:v>administracja</c:v>
                      </c:pt>
                      <c:pt idx="8">
                        <c:v>obrona cywilna</c:v>
                      </c:pt>
                      <c:pt idx="9">
                        <c:v>ochrona zabytków</c:v>
                      </c:pt>
                      <c:pt idx="10">
                        <c:v>oświata i  wychowanie</c:v>
                      </c:pt>
                      <c:pt idx="11">
                        <c:v>opieka nad dziećmi do lat 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(inwestycje!$G$4:$G$7,inwestycje!$G$9:$G$16)</c15:sqref>
                        </c15:formulaRef>
                      </c:ext>
                    </c:extLst>
                    <c:numCache>
                      <c:formatCode>#,##0.00</c:formatCode>
                      <c:ptCount val="12"/>
                      <c:pt idx="0">
                        <c:v>3937035.25</c:v>
                      </c:pt>
                      <c:pt idx="1">
                        <c:v>4606482.1899999995</c:v>
                      </c:pt>
                      <c:pt idx="2">
                        <c:v>8757137.5300000012</c:v>
                      </c:pt>
                      <c:pt idx="3">
                        <c:v>13315.8</c:v>
                      </c:pt>
                      <c:pt idx="4">
                        <c:v>78604.899999999994</c:v>
                      </c:pt>
                      <c:pt idx="5">
                        <c:v>308959.88</c:v>
                      </c:pt>
                      <c:pt idx="6">
                        <c:v>4202375.13</c:v>
                      </c:pt>
                      <c:pt idx="7">
                        <c:v>219783.63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4191164.83</c:v>
                      </c:pt>
                      <c:pt idx="1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829-4CB1-8443-F84A99C08FAD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inwestycje!$H$3</c15:sqref>
                        </c15:formulaRef>
                      </c:ext>
                    </c:extLst>
                    <c:strCache>
                      <c:ptCount val="1"/>
                      <c:pt idx="0">
                        <c:v>2024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(inwestycje!$B$4:$B$7,inwestycje!$B$9:$B$16)</c15:sqref>
                        </c15:formulaRef>
                      </c:ext>
                    </c:extLst>
                    <c:strCache>
                      <c:ptCount val="12"/>
                      <c:pt idx="0">
                        <c:v>infrastruktura wodociągowa</c:v>
                      </c:pt>
                      <c:pt idx="1">
                        <c:v>infrastruktura  kanalizacyjna</c:v>
                      </c:pt>
                      <c:pt idx="2">
                        <c:v>infrastruktura drogowa</c:v>
                      </c:pt>
                      <c:pt idx="3">
                        <c:v>bezpieczeństwo publiczne i ochrona p.poż</c:v>
                      </c:pt>
                      <c:pt idx="4">
                        <c:v>świetlice wiejskie</c:v>
                      </c:pt>
                      <c:pt idx="5">
                        <c:v>infrastruktura sportowa i rekreacyjna</c:v>
                      </c:pt>
                      <c:pt idx="6">
                        <c:v>gospodarka komunalna</c:v>
                      </c:pt>
                      <c:pt idx="7">
                        <c:v>administracja</c:v>
                      </c:pt>
                      <c:pt idx="8">
                        <c:v>obrona cywilna</c:v>
                      </c:pt>
                      <c:pt idx="9">
                        <c:v>ochrona zabytków</c:v>
                      </c:pt>
                      <c:pt idx="10">
                        <c:v>oświata i  wychowanie</c:v>
                      </c:pt>
                      <c:pt idx="11">
                        <c:v>opieka nad dziećmi do lat 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(inwestycje!$H$4:$H$7,inwestycje!$H$9:$H$16)</c15:sqref>
                        </c15:formulaRef>
                      </c:ext>
                    </c:extLst>
                    <c:numCache>
                      <c:formatCode>#,##0.00</c:formatCode>
                      <c:ptCount val="12"/>
                      <c:pt idx="0">
                        <c:v>438246.39</c:v>
                      </c:pt>
                      <c:pt idx="1">
                        <c:v>332956.93</c:v>
                      </c:pt>
                      <c:pt idx="2">
                        <c:v>4248380.2700000005</c:v>
                      </c:pt>
                      <c:pt idx="3">
                        <c:v>3798969.58</c:v>
                      </c:pt>
                      <c:pt idx="4">
                        <c:v>1365061.92</c:v>
                      </c:pt>
                      <c:pt idx="5">
                        <c:v>235334.34</c:v>
                      </c:pt>
                      <c:pt idx="6">
                        <c:v>4197426.26</c:v>
                      </c:pt>
                      <c:pt idx="7">
                        <c:v>0</c:v>
                      </c:pt>
                      <c:pt idx="9">
                        <c:v>21038.37</c:v>
                      </c:pt>
                      <c:pt idx="10">
                        <c:v>446956.5</c:v>
                      </c:pt>
                      <c:pt idx="11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3829-4CB1-8443-F84A99C08FAD}"/>
                  </c:ext>
                </c:extLst>
              </c15:ser>
            </c15:filteredBarSeries>
          </c:ext>
        </c:extLst>
      </c:barChart>
      <c:catAx>
        <c:axId val="1357622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57632640"/>
        <c:crosses val="autoZero"/>
        <c:auto val="1"/>
        <c:lblAlgn val="ctr"/>
        <c:lblOffset val="100"/>
        <c:noMultiLvlLbl val="0"/>
      </c:catAx>
      <c:valAx>
        <c:axId val="135763264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.00" sourceLinked="1"/>
        <c:majorTickMark val="none"/>
        <c:minorTickMark val="none"/>
        <c:tickLblPos val="nextTo"/>
        <c:crossAx val="1357622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2"/>
          <c:tx>
            <c:strRef>
              <c:f>'budżet ogółem w mln'!$A$30</c:f>
              <c:strCache>
                <c:ptCount val="1"/>
                <c:pt idx="0">
                  <c:v>Udział nadwyżki operacyjnej i dochodów majątkowych w wydatkach majątkowych (wskaźnik samofinansowania) (No+Dm)/Wm</c:v>
                </c:pt>
              </c:strCache>
            </c:strRef>
          </c:tx>
          <c:spPr>
            <a:ln w="28575" cap="rnd">
              <a:solidFill>
                <a:srgbClr val="5A2AF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 w mln'!$B$27:$H$27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mln'!$B$30:$H$30</c:f>
              <c:numCache>
                <c:formatCode>0.00%</c:formatCode>
                <c:ptCount val="7"/>
                <c:pt idx="0">
                  <c:v>1.0555727103163017</c:v>
                </c:pt>
                <c:pt idx="1">
                  <c:v>1.3982977160349603</c:v>
                </c:pt>
                <c:pt idx="2">
                  <c:v>0.91362184281959835</c:v>
                </c:pt>
                <c:pt idx="3">
                  <c:v>1.0408301721604822</c:v>
                </c:pt>
                <c:pt idx="4">
                  <c:v>0.89304672485508885</c:v>
                </c:pt>
                <c:pt idx="5">
                  <c:v>0.46663170809826626</c:v>
                </c:pt>
                <c:pt idx="6">
                  <c:v>0.98501557185500621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13-45F4-B673-1B1EEA649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9412368"/>
        <c:axId val="899411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 w mln'!$A$28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w dochodach bieżących No/Db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 w mln'!$B$28:$H$28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9.7734342076629399E-2</c:v>
                      </c:pt>
                      <c:pt idx="1">
                        <c:v>0.13157440562743308</c:v>
                      </c:pt>
                      <c:pt idx="2">
                        <c:v>0.1196277334982955</c:v>
                      </c:pt>
                      <c:pt idx="3">
                        <c:v>0.11325250870401524</c:v>
                      </c:pt>
                      <c:pt idx="4">
                        <c:v>8.6047350477233386E-2</c:v>
                      </c:pt>
                      <c:pt idx="5">
                        <c:v>3.0614658616035222E-2</c:v>
                      </c:pt>
                      <c:pt idx="6">
                        <c:v>0.11443767544435188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9613-45F4-B673-1B1EEA649B7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mln'!$A$29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ze sprzedaży majątku w dochodach ogółem No+Sm/Do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mln'!$B$29:$H$29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9.7804057165401068E-2</c:v>
                      </c:pt>
                      <c:pt idx="1">
                        <c:v>0.11128678194422979</c:v>
                      </c:pt>
                      <c:pt idx="2">
                        <c:v>0.10571534414174157</c:v>
                      </c:pt>
                      <c:pt idx="3">
                        <c:v>0.10619150285117938</c:v>
                      </c:pt>
                      <c:pt idx="4">
                        <c:v>5.1423596591418153E-2</c:v>
                      </c:pt>
                      <c:pt idx="5">
                        <c:v>3.0917880536576792E-2</c:v>
                      </c:pt>
                      <c:pt idx="6">
                        <c:v>8.11237916815951E-2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9613-45F4-B673-1B1EEA649B70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mln'!$A$31</c15:sqref>
                        </c15:formulaRef>
                      </c:ext>
                    </c:extLst>
                    <c:strCache>
                      <c:ptCount val="1"/>
                      <c:pt idx="0">
                        <c:v>Odsetek dochodów ogółem pozostający po zakończeniu roku budżetowego ((Do+P) - (Wo+R)) / Do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mln'!$B$31:$H$31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0.11139171078294585</c:v>
                      </c:pt>
                      <c:pt idx="1">
                        <c:v>0.21920813720420476</c:v>
                      </c:pt>
                      <c:pt idx="2">
                        <c:v>0.22752781926937463</c:v>
                      </c:pt>
                      <c:pt idx="3">
                        <c:v>0.1976108352757957</c:v>
                      </c:pt>
                      <c:pt idx="4">
                        <c:v>0.10709246148147548</c:v>
                      </c:pt>
                      <c:pt idx="5">
                        <c:v>2.4660047994002076E-2</c:v>
                      </c:pt>
                      <c:pt idx="6">
                        <c:v>6.5327445193425954E-2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9613-45F4-B673-1B1EEA649B7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mln'!$A$32</c15:sqref>
                        </c15:formulaRef>
                      </c:ext>
                    </c:extLst>
                    <c:strCache>
                      <c:ptCount val="1"/>
                      <c:pt idx="0">
                        <c:v>Potencjał rozwojowy w relacji do wydatków majątkowych i spłat kapitału (Pbzwr+(Do-Wb)) / (Wm+Rs)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mln'!$B$32:$H$32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1.2912587389541896</c:v>
                      </c:pt>
                      <c:pt idx="1">
                        <c:v>1.5980883699516102</c:v>
                      </c:pt>
                      <c:pt idx="2">
                        <c:v>1.5168870953789495</c:v>
                      </c:pt>
                      <c:pt idx="3">
                        <c:v>1.9507345438967161</c:v>
                      </c:pt>
                      <c:pt idx="4">
                        <c:v>1.117438847452189</c:v>
                      </c:pt>
                      <c:pt idx="5">
                        <c:v>0.76800774144841621</c:v>
                      </c:pt>
                      <c:pt idx="6">
                        <c:v>0.98887356788905612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613-45F4-B673-1B1EEA649B7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mln'!$A$33</c15:sqref>
                        </c15:formulaRef>
                      </c:ext>
                    </c:extLst>
                    <c:strCache>
                      <c:ptCount val="1"/>
                      <c:pt idx="0">
                        <c:v>Potencjał inwestycyjny w relacji do wydatków majątkowych (Pbzwr+(Do-Wb-Rs)) / Wm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mln'!$B$33:$H$33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1.3429663311732178</c:v>
                      </c:pt>
                      <c:pt idx="1">
                        <c:v>1.6798585620004978</c:v>
                      </c:pt>
                      <c:pt idx="2">
                        <c:v>1.564605834626561</c:v>
                      </c:pt>
                      <c:pt idx="3">
                        <c:v>2.137306317919649</c:v>
                      </c:pt>
                      <c:pt idx="4">
                        <c:v>1.1232515755735104</c:v>
                      </c:pt>
                      <c:pt idx="5">
                        <c:v>0.74802365899979606</c:v>
                      </c:pt>
                      <c:pt idx="6">
                        <c:v>0.98844217348051733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9613-45F4-B673-1B1EEA649B70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mln'!$A$34</c15:sqref>
                        </c15:formulaRef>
                      </c:ext>
                    </c:extLst>
                    <c:strCache>
                      <c:ptCount val="1"/>
                      <c:pt idx="0">
                        <c:v>Wykorzystanie potencjału inwestycyjnego Wm / (Pbzwr+(Do-Wb-Rs))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mln'!$B$34:$H$34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0.74462030565308224</c:v>
                      </c:pt>
                      <c:pt idx="1">
                        <c:v>0.59528821212729199</c:v>
                      </c:pt>
                      <c:pt idx="2">
                        <c:v>0.6391386110602606</c:v>
                      </c:pt>
                      <c:pt idx="3">
                        <c:v>0.46787865249626542</c:v>
                      </c:pt>
                      <c:pt idx="4">
                        <c:v>0.89027251040304067</c:v>
                      </c:pt>
                      <c:pt idx="5">
                        <c:v>1.3368561113924242</c:v>
                      </c:pt>
                      <c:pt idx="6">
                        <c:v>1.0116929718597347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9613-45F4-B673-1B1EEA649B70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mln'!$A$35</c15:sqref>
                        </c15:formulaRef>
                      </c:ext>
                    </c:extLst>
                    <c:strCache>
                      <c:ptCount val="1"/>
                      <c:pt idx="0">
                        <c:v>Wskaźnik jednoroczny średniej z art. 243 ustawy o finansach publicznych (z uwzględnieniem dochodów ze sprzedaży majątku) ((Db-Dbe) - (Wb-Wbe-Wbd)+Sm)/ (Db-Dbd)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mln'!$B$35:$H$35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0.11042055170468659</c:v>
                      </c:pt>
                      <c:pt idx="1">
                        <c:v>0.13812303890244201</c:v>
                      </c:pt>
                      <c:pt idx="2">
                        <c:v>0.13422517054928051</c:v>
                      </c:pt>
                      <c:pt idx="3">
                        <c:v>0.11219230361236708</c:v>
                      </c:pt>
                      <c:pt idx="4">
                        <c:v>8.9266457710878808E-2</c:v>
                      </c:pt>
                      <c:pt idx="5">
                        <c:v>3.6498082520949361E-2</c:v>
                      </c:pt>
                      <c:pt idx="6">
                        <c:v>0.11837181957917566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9613-45F4-B673-1B1EEA649B70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mln'!$A$36</c15:sqref>
                        </c15:formulaRef>
                      </c:ext>
                    </c:extLst>
                    <c:strCache>
                      <c:ptCount val="1"/>
                      <c:pt idx="0">
                        <c:v>Udział zobowiązań ogółem w dochodach ogółem Zo/Do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mln'!$B$36:$H$36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0.13156258509654453</c:v>
                      </c:pt>
                      <c:pt idx="1">
                        <c:v>0.15036849345163167</c:v>
                      </c:pt>
                      <c:pt idx="2">
                        <c:v>0.18316520287091873</c:v>
                      </c:pt>
                      <c:pt idx="3">
                        <c:v>0.14672201282497063</c:v>
                      </c:pt>
                      <c:pt idx="4">
                        <c:v>0.12483950818807105</c:v>
                      </c:pt>
                      <c:pt idx="5">
                        <c:v>0.24715161459885482</c:v>
                      </c:pt>
                      <c:pt idx="6">
                        <c:v>0.18806074313304505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9613-45F4-B673-1B1EEA649B70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mln'!$A$37</c15:sqref>
                        </c15:formulaRef>
                      </c:ext>
                    </c:extLst>
                    <c:strCache>
                      <c:ptCount val="1"/>
                      <c:pt idx="0">
                        <c:v>Relacja zadłużenia do nadwyżki operacyjnej Zo/No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mln'!$B$37:$H$37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1.4349573334396801</c:v>
                      </c:pt>
                      <c:pt idx="1">
                        <c:v>1.4146319192123364</c:v>
                      </c:pt>
                      <c:pt idx="2">
                        <c:v>1.838856707635226</c:v>
                      </c:pt>
                      <c:pt idx="3">
                        <c:v>1.402435187271974</c:v>
                      </c:pt>
                      <c:pt idx="4">
                        <c:v>2.4276697170750778</c:v>
                      </c:pt>
                      <c:pt idx="5">
                        <c:v>9.4819688595547813</c:v>
                      </c:pt>
                      <c:pt idx="6">
                        <c:v>2.4496419193657721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9613-45F4-B673-1B1EEA649B70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mln'!$A$38</c15:sqref>
                        </c15:formulaRef>
                      </c:ext>
                    </c:extLst>
                    <c:strCache>
                      <c:ptCount val="1"/>
                      <c:pt idx="0">
                        <c:v>Obciążenie dochodów ogółem obsługą zadłużenia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mln'!$B$38:$H$38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2.8106365742295383E-2</c:v>
                      </c:pt>
                      <c:pt idx="1">
                        <c:v>3.1031537931748197E-2</c:v>
                      </c:pt>
                      <c:pt idx="2">
                        <c:v>2.9661341003403334E-2</c:v>
                      </c:pt>
                      <c:pt idx="3">
                        <c:v>4.0529387716255673E-2</c:v>
                      </c:pt>
                      <c:pt idx="4">
                        <c:v>3.1336115215931076E-2</c:v>
                      </c:pt>
                      <c:pt idx="5">
                        <c:v>4.1112993930410291E-2</c:v>
                      </c:pt>
                      <c:pt idx="6">
                        <c:v>2.7347575397491226E-2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9613-45F4-B673-1B1EEA649B70}"/>
                  </c:ext>
                </c:extLst>
              </c15:ser>
            </c15:filteredLineSeries>
          </c:ext>
        </c:extLst>
      </c:lineChart>
      <c:catAx>
        <c:axId val="89941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1888"/>
        <c:crosses val="autoZero"/>
        <c:auto val="1"/>
        <c:lblAlgn val="ctr"/>
        <c:lblOffset val="100"/>
        <c:noMultiLvlLbl val="0"/>
      </c:catAx>
      <c:valAx>
        <c:axId val="899411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4"/>
          <c:tx>
            <c:strRef>
              <c:f>'budżet ogółem w mln'!$A$32</c:f>
              <c:strCache>
                <c:ptCount val="1"/>
                <c:pt idx="0">
                  <c:v>Potencjał rozwojowy w relacji do wydatków majątkowych i spłat kapitału (Pbzwr+(Do-Wb)) / (Wm+Rs)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 w mln'!$B$27:$H$27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mln'!$B$32:$H$32</c:f>
              <c:numCache>
                <c:formatCode>0.00%</c:formatCode>
                <c:ptCount val="7"/>
                <c:pt idx="0">
                  <c:v>1.2912587389541896</c:v>
                </c:pt>
                <c:pt idx="1">
                  <c:v>1.5980883699516102</c:v>
                </c:pt>
                <c:pt idx="2">
                  <c:v>1.5168870953789495</c:v>
                </c:pt>
                <c:pt idx="3">
                  <c:v>1.9507345438967161</c:v>
                </c:pt>
                <c:pt idx="4">
                  <c:v>1.117438847452189</c:v>
                </c:pt>
                <c:pt idx="5">
                  <c:v>0.76800774144841621</c:v>
                </c:pt>
                <c:pt idx="6">
                  <c:v>0.98887356788905612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55-410A-A095-81CF95F784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9412368"/>
        <c:axId val="899411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 w mln'!$A$28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w dochodach bieżących No/Db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 w mln'!$B$28:$H$28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9.7734342076629399E-2</c:v>
                      </c:pt>
                      <c:pt idx="1">
                        <c:v>0.13157440562743308</c:v>
                      </c:pt>
                      <c:pt idx="2">
                        <c:v>0.1196277334982955</c:v>
                      </c:pt>
                      <c:pt idx="3">
                        <c:v>0.11325250870401524</c:v>
                      </c:pt>
                      <c:pt idx="4">
                        <c:v>8.6047350477233386E-2</c:v>
                      </c:pt>
                      <c:pt idx="5">
                        <c:v>3.0614658616035222E-2</c:v>
                      </c:pt>
                      <c:pt idx="6">
                        <c:v>0.11443767544435188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4055-410A-A095-81CF95F78409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mln'!$A$29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ze sprzedaży majątku w dochodach ogółem No+Sm/Do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mln'!$B$29:$H$29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9.7804057165401068E-2</c:v>
                      </c:pt>
                      <c:pt idx="1">
                        <c:v>0.11128678194422979</c:v>
                      </c:pt>
                      <c:pt idx="2">
                        <c:v>0.10571534414174157</c:v>
                      </c:pt>
                      <c:pt idx="3">
                        <c:v>0.10619150285117938</c:v>
                      </c:pt>
                      <c:pt idx="4">
                        <c:v>5.1423596591418153E-2</c:v>
                      </c:pt>
                      <c:pt idx="5">
                        <c:v>3.0917880536576792E-2</c:v>
                      </c:pt>
                      <c:pt idx="6">
                        <c:v>8.11237916815951E-2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4055-410A-A095-81CF95F78409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mln'!$A$30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majątkowych w wydatkach majątkowych (wskaźnik samofinansowania) (No+Dm)/Wm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mln'!$B$30:$H$30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1.0555727103163017</c:v>
                      </c:pt>
                      <c:pt idx="1">
                        <c:v>1.3982977160349603</c:v>
                      </c:pt>
                      <c:pt idx="2">
                        <c:v>0.91362184281959835</c:v>
                      </c:pt>
                      <c:pt idx="3">
                        <c:v>1.0408301721604822</c:v>
                      </c:pt>
                      <c:pt idx="4">
                        <c:v>0.89304672485508885</c:v>
                      </c:pt>
                      <c:pt idx="5">
                        <c:v>0.46663170809826626</c:v>
                      </c:pt>
                      <c:pt idx="6">
                        <c:v>0.98501557185500621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4055-410A-A095-81CF95F78409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mln'!$A$31</c15:sqref>
                        </c15:formulaRef>
                      </c:ext>
                    </c:extLst>
                    <c:strCache>
                      <c:ptCount val="1"/>
                      <c:pt idx="0">
                        <c:v>Odsetek dochodów ogółem pozostający po zakończeniu roku budżetowego ((Do+P) - (Wo+R)) / Do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mln'!$B$31:$H$31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0.11139171078294585</c:v>
                      </c:pt>
                      <c:pt idx="1">
                        <c:v>0.21920813720420476</c:v>
                      </c:pt>
                      <c:pt idx="2">
                        <c:v>0.22752781926937463</c:v>
                      </c:pt>
                      <c:pt idx="3">
                        <c:v>0.1976108352757957</c:v>
                      </c:pt>
                      <c:pt idx="4">
                        <c:v>0.10709246148147548</c:v>
                      </c:pt>
                      <c:pt idx="5">
                        <c:v>2.4660047994002076E-2</c:v>
                      </c:pt>
                      <c:pt idx="6">
                        <c:v>6.5327445193425954E-2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055-410A-A095-81CF95F78409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mln'!$A$33</c15:sqref>
                        </c15:formulaRef>
                      </c:ext>
                    </c:extLst>
                    <c:strCache>
                      <c:ptCount val="1"/>
                      <c:pt idx="0">
                        <c:v>Potencjał inwestycyjny w relacji do wydatków majątkowych (Pbzwr+(Do-Wb-Rs)) / Wm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mln'!$B$33:$H$33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1.3429663311732178</c:v>
                      </c:pt>
                      <c:pt idx="1">
                        <c:v>1.6798585620004978</c:v>
                      </c:pt>
                      <c:pt idx="2">
                        <c:v>1.564605834626561</c:v>
                      </c:pt>
                      <c:pt idx="3">
                        <c:v>2.137306317919649</c:v>
                      </c:pt>
                      <c:pt idx="4">
                        <c:v>1.1232515755735104</c:v>
                      </c:pt>
                      <c:pt idx="5">
                        <c:v>0.74802365899979606</c:v>
                      </c:pt>
                      <c:pt idx="6">
                        <c:v>0.98844217348051733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055-410A-A095-81CF95F78409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mln'!$A$34</c15:sqref>
                        </c15:formulaRef>
                      </c:ext>
                    </c:extLst>
                    <c:strCache>
                      <c:ptCount val="1"/>
                      <c:pt idx="0">
                        <c:v>Wykorzystanie potencjału inwestycyjnego Wm / (Pbzwr+(Do-Wb-Rs))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mln'!$B$34:$H$34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0.74462030565308224</c:v>
                      </c:pt>
                      <c:pt idx="1">
                        <c:v>0.59528821212729199</c:v>
                      </c:pt>
                      <c:pt idx="2">
                        <c:v>0.6391386110602606</c:v>
                      </c:pt>
                      <c:pt idx="3">
                        <c:v>0.46787865249626542</c:v>
                      </c:pt>
                      <c:pt idx="4">
                        <c:v>0.89027251040304067</c:v>
                      </c:pt>
                      <c:pt idx="5">
                        <c:v>1.3368561113924242</c:v>
                      </c:pt>
                      <c:pt idx="6">
                        <c:v>1.0116929718597347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4055-410A-A095-81CF95F78409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mln'!$A$35</c15:sqref>
                        </c15:formulaRef>
                      </c:ext>
                    </c:extLst>
                    <c:strCache>
                      <c:ptCount val="1"/>
                      <c:pt idx="0">
                        <c:v>Wskaźnik jednoroczny średniej z art. 243 ustawy o finansach publicznych (z uwzględnieniem dochodów ze sprzedaży majątku) ((Db-Dbe) - (Wb-Wbe-Wbd)+Sm)/ (Db-Dbd)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mln'!$B$35:$H$35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0.11042055170468659</c:v>
                      </c:pt>
                      <c:pt idx="1">
                        <c:v>0.13812303890244201</c:v>
                      </c:pt>
                      <c:pt idx="2">
                        <c:v>0.13422517054928051</c:v>
                      </c:pt>
                      <c:pt idx="3">
                        <c:v>0.11219230361236708</c:v>
                      </c:pt>
                      <c:pt idx="4">
                        <c:v>8.9266457710878808E-2</c:v>
                      </c:pt>
                      <c:pt idx="5">
                        <c:v>3.6498082520949361E-2</c:v>
                      </c:pt>
                      <c:pt idx="6">
                        <c:v>0.11837181957917566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4055-410A-A095-81CF95F78409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mln'!$A$36</c15:sqref>
                        </c15:formulaRef>
                      </c:ext>
                    </c:extLst>
                    <c:strCache>
                      <c:ptCount val="1"/>
                      <c:pt idx="0">
                        <c:v>Udział zobowiązań ogółem w dochodach ogółem Zo/Do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mln'!$B$36:$H$36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0.13156258509654453</c:v>
                      </c:pt>
                      <c:pt idx="1">
                        <c:v>0.15036849345163167</c:v>
                      </c:pt>
                      <c:pt idx="2">
                        <c:v>0.18316520287091873</c:v>
                      </c:pt>
                      <c:pt idx="3">
                        <c:v>0.14672201282497063</c:v>
                      </c:pt>
                      <c:pt idx="4">
                        <c:v>0.12483950818807105</c:v>
                      </c:pt>
                      <c:pt idx="5">
                        <c:v>0.24715161459885482</c:v>
                      </c:pt>
                      <c:pt idx="6">
                        <c:v>0.18806074313304505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4055-410A-A095-81CF95F78409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mln'!$A$37</c15:sqref>
                        </c15:formulaRef>
                      </c:ext>
                    </c:extLst>
                    <c:strCache>
                      <c:ptCount val="1"/>
                      <c:pt idx="0">
                        <c:v>Relacja zadłużenia do nadwyżki operacyjnej Zo/No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mln'!$B$37:$H$37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1.4349573334396801</c:v>
                      </c:pt>
                      <c:pt idx="1">
                        <c:v>1.4146319192123364</c:v>
                      </c:pt>
                      <c:pt idx="2">
                        <c:v>1.838856707635226</c:v>
                      </c:pt>
                      <c:pt idx="3">
                        <c:v>1.402435187271974</c:v>
                      </c:pt>
                      <c:pt idx="4">
                        <c:v>2.4276697170750778</c:v>
                      </c:pt>
                      <c:pt idx="5">
                        <c:v>9.4819688595547813</c:v>
                      </c:pt>
                      <c:pt idx="6">
                        <c:v>2.4496419193657721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4055-410A-A095-81CF95F78409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mln'!$A$38</c15:sqref>
                        </c15:formulaRef>
                      </c:ext>
                    </c:extLst>
                    <c:strCache>
                      <c:ptCount val="1"/>
                      <c:pt idx="0">
                        <c:v>Obciążenie dochodów ogółem obsługą zadłużenia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mln'!$B$38:$H$38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2.8106365742295383E-2</c:v>
                      </c:pt>
                      <c:pt idx="1">
                        <c:v>3.1031537931748197E-2</c:v>
                      </c:pt>
                      <c:pt idx="2">
                        <c:v>2.9661341003403334E-2</c:v>
                      </c:pt>
                      <c:pt idx="3">
                        <c:v>4.0529387716255673E-2</c:v>
                      </c:pt>
                      <c:pt idx="4">
                        <c:v>3.1336115215931076E-2</c:v>
                      </c:pt>
                      <c:pt idx="5">
                        <c:v>4.1112993930410291E-2</c:v>
                      </c:pt>
                      <c:pt idx="6">
                        <c:v>2.7347575397491226E-2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4055-410A-A095-81CF95F78409}"/>
                  </c:ext>
                </c:extLst>
              </c15:ser>
            </c15:filteredLineSeries>
          </c:ext>
        </c:extLst>
      </c:lineChart>
      <c:catAx>
        <c:axId val="89941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1888"/>
        <c:crosses val="autoZero"/>
        <c:auto val="1"/>
        <c:lblAlgn val="ctr"/>
        <c:lblOffset val="100"/>
        <c:noMultiLvlLbl val="0"/>
      </c:catAx>
      <c:valAx>
        <c:axId val="899411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5"/>
          <c:order val="5"/>
          <c:tx>
            <c:strRef>
              <c:f>'budżet ogółem w mln'!$A$33</c:f>
              <c:strCache>
                <c:ptCount val="1"/>
                <c:pt idx="0">
                  <c:v>Potencjał inwestycyjny w relacji do wydatków majątkowych (Pbzwr+(Do-Wb-Rs)) / Wm</c:v>
                </c:pt>
              </c:strCache>
            </c:strRef>
          </c:tx>
          <c:spPr>
            <a:ln w="28575" cap="rnd">
              <a:solidFill>
                <a:srgbClr val="F711AA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 w mln'!$B$27:$H$27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mln'!$B$33:$H$33</c:f>
              <c:numCache>
                <c:formatCode>0.00%</c:formatCode>
                <c:ptCount val="7"/>
                <c:pt idx="0">
                  <c:v>1.3429663311732178</c:v>
                </c:pt>
                <c:pt idx="1">
                  <c:v>1.6798585620004978</c:v>
                </c:pt>
                <c:pt idx="2">
                  <c:v>1.564605834626561</c:v>
                </c:pt>
                <c:pt idx="3">
                  <c:v>2.137306317919649</c:v>
                </c:pt>
                <c:pt idx="4">
                  <c:v>1.1232515755735104</c:v>
                </c:pt>
                <c:pt idx="5">
                  <c:v>0.74802365899979606</c:v>
                </c:pt>
                <c:pt idx="6">
                  <c:v>0.98844217348051733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45-46A2-9BDB-9798342ABA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9412368"/>
        <c:axId val="899411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 w mln'!$A$28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w dochodach bieżących No/Db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 w mln'!$B$28:$H$28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9.7734342076629399E-2</c:v>
                      </c:pt>
                      <c:pt idx="1">
                        <c:v>0.13157440562743308</c:v>
                      </c:pt>
                      <c:pt idx="2">
                        <c:v>0.1196277334982955</c:v>
                      </c:pt>
                      <c:pt idx="3">
                        <c:v>0.11325250870401524</c:v>
                      </c:pt>
                      <c:pt idx="4">
                        <c:v>8.6047350477233386E-2</c:v>
                      </c:pt>
                      <c:pt idx="5">
                        <c:v>3.0614658616035222E-2</c:v>
                      </c:pt>
                      <c:pt idx="6">
                        <c:v>0.11443767544435188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9745-46A2-9BDB-9798342ABA79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mln'!$A$29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ze sprzedaży majątku w dochodach ogółem No+Sm/Do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mln'!$B$29:$H$29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9.7804057165401068E-2</c:v>
                      </c:pt>
                      <c:pt idx="1">
                        <c:v>0.11128678194422979</c:v>
                      </c:pt>
                      <c:pt idx="2">
                        <c:v>0.10571534414174157</c:v>
                      </c:pt>
                      <c:pt idx="3">
                        <c:v>0.10619150285117938</c:v>
                      </c:pt>
                      <c:pt idx="4">
                        <c:v>5.1423596591418153E-2</c:v>
                      </c:pt>
                      <c:pt idx="5">
                        <c:v>3.0917880536576792E-2</c:v>
                      </c:pt>
                      <c:pt idx="6">
                        <c:v>8.11237916815951E-2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9745-46A2-9BDB-9798342ABA79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mln'!$A$30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majątkowych w wydatkach majątkowych (wskaźnik samofinansowania) (No+Dm)/Wm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mln'!$B$30:$H$30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1.0555727103163017</c:v>
                      </c:pt>
                      <c:pt idx="1">
                        <c:v>1.3982977160349603</c:v>
                      </c:pt>
                      <c:pt idx="2">
                        <c:v>0.91362184281959835</c:v>
                      </c:pt>
                      <c:pt idx="3">
                        <c:v>1.0408301721604822</c:v>
                      </c:pt>
                      <c:pt idx="4">
                        <c:v>0.89304672485508885</c:v>
                      </c:pt>
                      <c:pt idx="5">
                        <c:v>0.46663170809826626</c:v>
                      </c:pt>
                      <c:pt idx="6">
                        <c:v>0.98501557185500621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9745-46A2-9BDB-9798342ABA79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mln'!$A$31</c15:sqref>
                        </c15:formulaRef>
                      </c:ext>
                    </c:extLst>
                    <c:strCache>
                      <c:ptCount val="1"/>
                      <c:pt idx="0">
                        <c:v>Odsetek dochodów ogółem pozostający po zakończeniu roku budżetowego ((Do+P) - (Wo+R)) / Do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mln'!$B$31:$H$31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0.11139171078294585</c:v>
                      </c:pt>
                      <c:pt idx="1">
                        <c:v>0.21920813720420476</c:v>
                      </c:pt>
                      <c:pt idx="2">
                        <c:v>0.22752781926937463</c:v>
                      </c:pt>
                      <c:pt idx="3">
                        <c:v>0.1976108352757957</c:v>
                      </c:pt>
                      <c:pt idx="4">
                        <c:v>0.10709246148147548</c:v>
                      </c:pt>
                      <c:pt idx="5">
                        <c:v>2.4660047994002076E-2</c:v>
                      </c:pt>
                      <c:pt idx="6">
                        <c:v>6.5327445193425954E-2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745-46A2-9BDB-9798342ABA79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mln'!$A$32</c15:sqref>
                        </c15:formulaRef>
                      </c:ext>
                    </c:extLst>
                    <c:strCache>
                      <c:ptCount val="1"/>
                      <c:pt idx="0">
                        <c:v>Potencjał rozwojowy w relacji do wydatków majątkowych i spłat kapitału (Pbzwr+(Do-Wb)) / (Wm+Rs)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mln'!$B$32:$H$32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1.2912587389541896</c:v>
                      </c:pt>
                      <c:pt idx="1">
                        <c:v>1.5980883699516102</c:v>
                      </c:pt>
                      <c:pt idx="2">
                        <c:v>1.5168870953789495</c:v>
                      </c:pt>
                      <c:pt idx="3">
                        <c:v>1.9507345438967161</c:v>
                      </c:pt>
                      <c:pt idx="4">
                        <c:v>1.117438847452189</c:v>
                      </c:pt>
                      <c:pt idx="5">
                        <c:v>0.76800774144841621</c:v>
                      </c:pt>
                      <c:pt idx="6">
                        <c:v>0.98887356788905612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9745-46A2-9BDB-9798342ABA79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mln'!$A$34</c15:sqref>
                        </c15:formulaRef>
                      </c:ext>
                    </c:extLst>
                    <c:strCache>
                      <c:ptCount val="1"/>
                      <c:pt idx="0">
                        <c:v>Wykorzystanie potencjału inwestycyjnego Wm / (Pbzwr+(Do-Wb-Rs))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mln'!$B$34:$H$34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0.74462030565308224</c:v>
                      </c:pt>
                      <c:pt idx="1">
                        <c:v>0.59528821212729199</c:v>
                      </c:pt>
                      <c:pt idx="2">
                        <c:v>0.6391386110602606</c:v>
                      </c:pt>
                      <c:pt idx="3">
                        <c:v>0.46787865249626542</c:v>
                      </c:pt>
                      <c:pt idx="4">
                        <c:v>0.89027251040304067</c:v>
                      </c:pt>
                      <c:pt idx="5">
                        <c:v>1.3368561113924242</c:v>
                      </c:pt>
                      <c:pt idx="6">
                        <c:v>1.0116929718597347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9745-46A2-9BDB-9798342ABA79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mln'!$A$35</c15:sqref>
                        </c15:formulaRef>
                      </c:ext>
                    </c:extLst>
                    <c:strCache>
                      <c:ptCount val="1"/>
                      <c:pt idx="0">
                        <c:v>Wskaźnik jednoroczny średniej z art. 243 ustawy o finansach publicznych (z uwzględnieniem dochodów ze sprzedaży majątku) ((Db-Dbe) - (Wb-Wbe-Wbd)+Sm)/ (Db-Dbd)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mln'!$B$35:$H$35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0.11042055170468659</c:v>
                      </c:pt>
                      <c:pt idx="1">
                        <c:v>0.13812303890244201</c:v>
                      </c:pt>
                      <c:pt idx="2">
                        <c:v>0.13422517054928051</c:v>
                      </c:pt>
                      <c:pt idx="3">
                        <c:v>0.11219230361236708</c:v>
                      </c:pt>
                      <c:pt idx="4">
                        <c:v>8.9266457710878808E-2</c:v>
                      </c:pt>
                      <c:pt idx="5">
                        <c:v>3.6498082520949361E-2</c:v>
                      </c:pt>
                      <c:pt idx="6">
                        <c:v>0.11837181957917566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9745-46A2-9BDB-9798342ABA79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mln'!$A$36</c15:sqref>
                        </c15:formulaRef>
                      </c:ext>
                    </c:extLst>
                    <c:strCache>
                      <c:ptCount val="1"/>
                      <c:pt idx="0">
                        <c:v>Udział zobowiązań ogółem w dochodach ogółem Zo/Do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mln'!$B$36:$H$36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0.13156258509654453</c:v>
                      </c:pt>
                      <c:pt idx="1">
                        <c:v>0.15036849345163167</c:v>
                      </c:pt>
                      <c:pt idx="2">
                        <c:v>0.18316520287091873</c:v>
                      </c:pt>
                      <c:pt idx="3">
                        <c:v>0.14672201282497063</c:v>
                      </c:pt>
                      <c:pt idx="4">
                        <c:v>0.12483950818807105</c:v>
                      </c:pt>
                      <c:pt idx="5">
                        <c:v>0.24715161459885482</c:v>
                      </c:pt>
                      <c:pt idx="6">
                        <c:v>0.18806074313304505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9745-46A2-9BDB-9798342ABA79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mln'!$A$37</c15:sqref>
                        </c15:formulaRef>
                      </c:ext>
                    </c:extLst>
                    <c:strCache>
                      <c:ptCount val="1"/>
                      <c:pt idx="0">
                        <c:v>Relacja zadłużenia do nadwyżki operacyjnej Zo/No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mln'!$B$37:$H$37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1.4349573334396801</c:v>
                      </c:pt>
                      <c:pt idx="1">
                        <c:v>1.4146319192123364</c:v>
                      </c:pt>
                      <c:pt idx="2">
                        <c:v>1.838856707635226</c:v>
                      </c:pt>
                      <c:pt idx="3">
                        <c:v>1.402435187271974</c:v>
                      </c:pt>
                      <c:pt idx="4">
                        <c:v>2.4276697170750778</c:v>
                      </c:pt>
                      <c:pt idx="5">
                        <c:v>9.4819688595547813</c:v>
                      </c:pt>
                      <c:pt idx="6">
                        <c:v>2.4496419193657721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9745-46A2-9BDB-9798342ABA79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mln'!$A$38</c15:sqref>
                        </c15:formulaRef>
                      </c:ext>
                    </c:extLst>
                    <c:strCache>
                      <c:ptCount val="1"/>
                      <c:pt idx="0">
                        <c:v>Obciążenie dochodów ogółem obsługą zadłużenia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mln'!$B$38:$H$38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2.8106365742295383E-2</c:v>
                      </c:pt>
                      <c:pt idx="1">
                        <c:v>3.1031537931748197E-2</c:v>
                      </c:pt>
                      <c:pt idx="2">
                        <c:v>2.9661341003403334E-2</c:v>
                      </c:pt>
                      <c:pt idx="3">
                        <c:v>4.0529387716255673E-2</c:v>
                      </c:pt>
                      <c:pt idx="4">
                        <c:v>3.1336115215931076E-2</c:v>
                      </c:pt>
                      <c:pt idx="5">
                        <c:v>4.1112993930410291E-2</c:v>
                      </c:pt>
                      <c:pt idx="6">
                        <c:v>2.7347575397491226E-2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9745-46A2-9BDB-9798342ABA79}"/>
                  </c:ext>
                </c:extLst>
              </c15:ser>
            </c15:filteredLineSeries>
          </c:ext>
        </c:extLst>
      </c:lineChart>
      <c:catAx>
        <c:axId val="89941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1888"/>
        <c:crosses val="autoZero"/>
        <c:auto val="1"/>
        <c:lblAlgn val="ctr"/>
        <c:lblOffset val="100"/>
        <c:noMultiLvlLbl val="0"/>
      </c:catAx>
      <c:valAx>
        <c:axId val="899411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6"/>
          <c:order val="6"/>
          <c:tx>
            <c:strRef>
              <c:f>'budżet ogółem w mln'!$A$34</c:f>
              <c:strCache>
                <c:ptCount val="1"/>
                <c:pt idx="0">
                  <c:v>Wykorzystanie potencjału inwestycyjnego Wm / (Pbzwr+(Do-Wb-Rs))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 w mln'!$B$27:$H$27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mln'!$B$34:$H$34</c:f>
              <c:numCache>
                <c:formatCode>0.00%</c:formatCode>
                <c:ptCount val="7"/>
                <c:pt idx="0">
                  <c:v>0.74462030565308224</c:v>
                </c:pt>
                <c:pt idx="1">
                  <c:v>0.59528821212729199</c:v>
                </c:pt>
                <c:pt idx="2">
                  <c:v>0.6391386110602606</c:v>
                </c:pt>
                <c:pt idx="3">
                  <c:v>0.46787865249626542</c:v>
                </c:pt>
                <c:pt idx="4">
                  <c:v>0.89027251040304067</c:v>
                </c:pt>
                <c:pt idx="5">
                  <c:v>1.3368561113924242</c:v>
                </c:pt>
                <c:pt idx="6">
                  <c:v>1.0116929718597347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05-4FB4-B5B4-C300679263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9412368"/>
        <c:axId val="899411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 w mln'!$A$28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w dochodach bieżących No/Db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 w mln'!$B$28:$H$28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9.7734342076629399E-2</c:v>
                      </c:pt>
                      <c:pt idx="1">
                        <c:v>0.13157440562743308</c:v>
                      </c:pt>
                      <c:pt idx="2">
                        <c:v>0.1196277334982955</c:v>
                      </c:pt>
                      <c:pt idx="3">
                        <c:v>0.11325250870401524</c:v>
                      </c:pt>
                      <c:pt idx="4">
                        <c:v>8.6047350477233386E-2</c:v>
                      </c:pt>
                      <c:pt idx="5">
                        <c:v>3.0614658616035222E-2</c:v>
                      </c:pt>
                      <c:pt idx="6">
                        <c:v>0.11443767544435188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D905-4FB4-B5B4-C300679263FC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mln'!$A$29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ze sprzedaży majątku w dochodach ogółem No+Sm/Do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mln'!$B$29:$H$29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9.7804057165401068E-2</c:v>
                      </c:pt>
                      <c:pt idx="1">
                        <c:v>0.11128678194422979</c:v>
                      </c:pt>
                      <c:pt idx="2">
                        <c:v>0.10571534414174157</c:v>
                      </c:pt>
                      <c:pt idx="3">
                        <c:v>0.10619150285117938</c:v>
                      </c:pt>
                      <c:pt idx="4">
                        <c:v>5.1423596591418153E-2</c:v>
                      </c:pt>
                      <c:pt idx="5">
                        <c:v>3.0917880536576792E-2</c:v>
                      </c:pt>
                      <c:pt idx="6">
                        <c:v>8.11237916815951E-2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D905-4FB4-B5B4-C300679263FC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mln'!$A$30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majątkowych w wydatkach majątkowych (wskaźnik samofinansowania) (No+Dm)/Wm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mln'!$B$30:$H$30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1.0555727103163017</c:v>
                      </c:pt>
                      <c:pt idx="1">
                        <c:v>1.3982977160349603</c:v>
                      </c:pt>
                      <c:pt idx="2">
                        <c:v>0.91362184281959835</c:v>
                      </c:pt>
                      <c:pt idx="3">
                        <c:v>1.0408301721604822</c:v>
                      </c:pt>
                      <c:pt idx="4">
                        <c:v>0.89304672485508885</c:v>
                      </c:pt>
                      <c:pt idx="5">
                        <c:v>0.46663170809826626</c:v>
                      </c:pt>
                      <c:pt idx="6">
                        <c:v>0.98501557185500621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D905-4FB4-B5B4-C300679263FC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mln'!$A$31</c15:sqref>
                        </c15:formulaRef>
                      </c:ext>
                    </c:extLst>
                    <c:strCache>
                      <c:ptCount val="1"/>
                      <c:pt idx="0">
                        <c:v>Odsetek dochodów ogółem pozostający po zakończeniu roku budżetowego ((Do+P) - (Wo+R)) / Do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mln'!$B$31:$H$31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0.11139171078294585</c:v>
                      </c:pt>
                      <c:pt idx="1">
                        <c:v>0.21920813720420476</c:v>
                      </c:pt>
                      <c:pt idx="2">
                        <c:v>0.22752781926937463</c:v>
                      </c:pt>
                      <c:pt idx="3">
                        <c:v>0.1976108352757957</c:v>
                      </c:pt>
                      <c:pt idx="4">
                        <c:v>0.10709246148147548</c:v>
                      </c:pt>
                      <c:pt idx="5">
                        <c:v>2.4660047994002076E-2</c:v>
                      </c:pt>
                      <c:pt idx="6">
                        <c:v>6.5327445193425954E-2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D905-4FB4-B5B4-C300679263FC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mln'!$A$32</c15:sqref>
                        </c15:formulaRef>
                      </c:ext>
                    </c:extLst>
                    <c:strCache>
                      <c:ptCount val="1"/>
                      <c:pt idx="0">
                        <c:v>Potencjał rozwojowy w relacji do wydatków majątkowych i spłat kapitału (Pbzwr+(Do-Wb)) / (Wm+Rs)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mln'!$B$32:$H$32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1.2912587389541896</c:v>
                      </c:pt>
                      <c:pt idx="1">
                        <c:v>1.5980883699516102</c:v>
                      </c:pt>
                      <c:pt idx="2">
                        <c:v>1.5168870953789495</c:v>
                      </c:pt>
                      <c:pt idx="3">
                        <c:v>1.9507345438967161</c:v>
                      </c:pt>
                      <c:pt idx="4">
                        <c:v>1.117438847452189</c:v>
                      </c:pt>
                      <c:pt idx="5">
                        <c:v>0.76800774144841621</c:v>
                      </c:pt>
                      <c:pt idx="6">
                        <c:v>0.98887356788905612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D905-4FB4-B5B4-C300679263FC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mln'!$A$33</c15:sqref>
                        </c15:formulaRef>
                      </c:ext>
                    </c:extLst>
                    <c:strCache>
                      <c:ptCount val="1"/>
                      <c:pt idx="0">
                        <c:v>Potencjał inwestycyjny w relacji do wydatków majątkowych (Pbzwr+(Do-Wb-Rs)) / Wm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mln'!$B$33:$H$33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1.3429663311732178</c:v>
                      </c:pt>
                      <c:pt idx="1">
                        <c:v>1.6798585620004978</c:v>
                      </c:pt>
                      <c:pt idx="2">
                        <c:v>1.564605834626561</c:v>
                      </c:pt>
                      <c:pt idx="3">
                        <c:v>2.137306317919649</c:v>
                      </c:pt>
                      <c:pt idx="4">
                        <c:v>1.1232515755735104</c:v>
                      </c:pt>
                      <c:pt idx="5">
                        <c:v>0.74802365899979606</c:v>
                      </c:pt>
                      <c:pt idx="6">
                        <c:v>0.98844217348051733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D905-4FB4-B5B4-C300679263FC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mln'!$A$35</c15:sqref>
                        </c15:formulaRef>
                      </c:ext>
                    </c:extLst>
                    <c:strCache>
                      <c:ptCount val="1"/>
                      <c:pt idx="0">
                        <c:v>Wskaźnik jednoroczny średniej z art. 243 ustawy o finansach publicznych (z uwzględnieniem dochodów ze sprzedaży majątku) ((Db-Dbe) - (Wb-Wbe-Wbd)+Sm)/ (Db-Dbd)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mln'!$B$35:$H$35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0.11042055170468659</c:v>
                      </c:pt>
                      <c:pt idx="1">
                        <c:v>0.13812303890244201</c:v>
                      </c:pt>
                      <c:pt idx="2">
                        <c:v>0.13422517054928051</c:v>
                      </c:pt>
                      <c:pt idx="3">
                        <c:v>0.11219230361236708</c:v>
                      </c:pt>
                      <c:pt idx="4">
                        <c:v>8.9266457710878808E-2</c:v>
                      </c:pt>
                      <c:pt idx="5">
                        <c:v>3.6498082520949361E-2</c:v>
                      </c:pt>
                      <c:pt idx="6">
                        <c:v>0.11837181957917566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D905-4FB4-B5B4-C300679263FC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mln'!$A$36</c15:sqref>
                        </c15:formulaRef>
                      </c:ext>
                    </c:extLst>
                    <c:strCache>
                      <c:ptCount val="1"/>
                      <c:pt idx="0">
                        <c:v>Udział zobowiązań ogółem w dochodach ogółem Zo/Do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mln'!$B$36:$H$36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0.13156258509654453</c:v>
                      </c:pt>
                      <c:pt idx="1">
                        <c:v>0.15036849345163167</c:v>
                      </c:pt>
                      <c:pt idx="2">
                        <c:v>0.18316520287091873</c:v>
                      </c:pt>
                      <c:pt idx="3">
                        <c:v>0.14672201282497063</c:v>
                      </c:pt>
                      <c:pt idx="4">
                        <c:v>0.12483950818807105</c:v>
                      </c:pt>
                      <c:pt idx="5">
                        <c:v>0.24715161459885482</c:v>
                      </c:pt>
                      <c:pt idx="6">
                        <c:v>0.18806074313304505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D905-4FB4-B5B4-C300679263FC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mln'!$A$37</c15:sqref>
                        </c15:formulaRef>
                      </c:ext>
                    </c:extLst>
                    <c:strCache>
                      <c:ptCount val="1"/>
                      <c:pt idx="0">
                        <c:v>Relacja zadłużenia do nadwyżki operacyjnej Zo/No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mln'!$B$37:$H$37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1.4349573334396801</c:v>
                      </c:pt>
                      <c:pt idx="1">
                        <c:v>1.4146319192123364</c:v>
                      </c:pt>
                      <c:pt idx="2">
                        <c:v>1.838856707635226</c:v>
                      </c:pt>
                      <c:pt idx="3">
                        <c:v>1.402435187271974</c:v>
                      </c:pt>
                      <c:pt idx="4">
                        <c:v>2.4276697170750778</c:v>
                      </c:pt>
                      <c:pt idx="5">
                        <c:v>9.4819688595547813</c:v>
                      </c:pt>
                      <c:pt idx="6">
                        <c:v>2.4496419193657721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905-4FB4-B5B4-C300679263FC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mln'!$A$38</c15:sqref>
                        </c15:formulaRef>
                      </c:ext>
                    </c:extLst>
                    <c:strCache>
                      <c:ptCount val="1"/>
                      <c:pt idx="0">
                        <c:v>Obciążenie dochodów ogółem obsługą zadłużenia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mln'!$B$38:$H$38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2.8106365742295383E-2</c:v>
                      </c:pt>
                      <c:pt idx="1">
                        <c:v>3.1031537931748197E-2</c:v>
                      </c:pt>
                      <c:pt idx="2">
                        <c:v>2.9661341003403334E-2</c:v>
                      </c:pt>
                      <c:pt idx="3">
                        <c:v>4.0529387716255673E-2</c:v>
                      </c:pt>
                      <c:pt idx="4">
                        <c:v>3.1336115215931076E-2</c:v>
                      </c:pt>
                      <c:pt idx="5">
                        <c:v>4.1112993930410291E-2</c:v>
                      </c:pt>
                      <c:pt idx="6">
                        <c:v>2.7347575397491226E-2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905-4FB4-B5B4-C300679263FC}"/>
                  </c:ext>
                </c:extLst>
              </c15:ser>
            </c15:filteredLineSeries>
          </c:ext>
        </c:extLst>
      </c:lineChart>
      <c:catAx>
        <c:axId val="89941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1888"/>
        <c:crosses val="autoZero"/>
        <c:auto val="1"/>
        <c:lblAlgn val="ctr"/>
        <c:lblOffset val="100"/>
        <c:noMultiLvlLbl val="0"/>
      </c:catAx>
      <c:valAx>
        <c:axId val="899411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9"/>
          <c:order val="9"/>
          <c:tx>
            <c:strRef>
              <c:f>'budżet ogółem w mln'!$A$12</c:f>
              <c:strCache>
                <c:ptCount val="1"/>
                <c:pt idx="0">
                  <c:v>wolne środki nadwyżki z lat ubiegłych (niewykorzystane środki pieniężne)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'budżet ogółem w mln'!$B$2:$H$2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mln'!$B$12:$H$12</c:f>
            </c:numRef>
          </c:val>
          <c:smooth val="0"/>
          <c:extLst>
            <c:ext xmlns:c16="http://schemas.microsoft.com/office/drawing/2014/chart" uri="{C3380CC4-5D6E-409C-BE32-E72D297353CC}">
              <c16:uniqueId val="{00000000-E312-41F3-BFF4-D7B2FFD66088}"/>
            </c:ext>
          </c:extLst>
        </c:ser>
        <c:ser>
          <c:idx val="10"/>
          <c:order val="10"/>
          <c:tx>
            <c:strRef>
              <c:f>'budżet ogółem w mln'!$A$13</c:f>
              <c:strCache>
                <c:ptCount val="1"/>
                <c:pt idx="0">
                  <c:v>wolne środki 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'budżet ogółem w mln'!$B$2:$H$2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mln'!$B$13:$H$13</c:f>
            </c:numRef>
          </c:val>
          <c:smooth val="0"/>
          <c:extLst>
            <c:ext xmlns:c16="http://schemas.microsoft.com/office/drawing/2014/chart" uri="{C3380CC4-5D6E-409C-BE32-E72D297353CC}">
              <c16:uniqueId val="{00000001-E312-41F3-BFF4-D7B2FFD66088}"/>
            </c:ext>
          </c:extLst>
        </c:ser>
        <c:ser>
          <c:idx val="14"/>
          <c:order val="14"/>
          <c:tx>
            <c:strRef>
              <c:f>'budżet ogółem w mln'!$A$17</c:f>
              <c:strCache>
                <c:ptCount val="1"/>
                <c:pt idx="0">
                  <c:v>nadwyżka operacyjna</c:v>
                </c:pt>
              </c:strCache>
            </c:strRef>
          </c:tx>
          <c:spPr>
            <a:ln w="28575" cap="rnd">
              <a:solidFill>
                <a:srgbClr val="5A2AF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80000"/>
                  <a:lumOff val="20000"/>
                </a:schemeClr>
              </a:solidFill>
              <a:ln w="9525">
                <a:solidFill>
                  <a:schemeClr val="accent3">
                    <a:lumMod val="80000"/>
                    <a:lumOff val="20000"/>
                  </a:schemeClr>
                </a:solidFill>
              </a:ln>
              <a:effectLst/>
            </c:spPr>
          </c:marker>
          <c:cat>
            <c:strRef>
              <c:f>'budżet ogółem w mln'!$B$2:$H$2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mln'!$B$17:$H$17</c:f>
              <c:numCache>
                <c:formatCode>#\ ##0.00\ \ </c:formatCode>
                <c:ptCount val="7"/>
                <c:pt idx="0">
                  <c:v>2676774.25</c:v>
                </c:pt>
                <c:pt idx="1">
                  <c:v>3872424.879999999</c:v>
                </c:pt>
                <c:pt idx="2">
                  <c:v>3662525.6400000006</c:v>
                </c:pt>
                <c:pt idx="3">
                  <c:v>3896693.3299999982</c:v>
                </c:pt>
                <c:pt idx="4">
                  <c:v>2662989.8599999994</c:v>
                </c:pt>
                <c:pt idx="5">
                  <c:v>1050433.2800000012</c:v>
                </c:pt>
                <c:pt idx="6">
                  <c:v>4381242.2400000021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312-41F3-BFF4-D7B2FFD66088}"/>
            </c:ext>
          </c:extLst>
        </c:ser>
        <c:ser>
          <c:idx val="15"/>
          <c:order val="15"/>
          <c:tx>
            <c:strRef>
              <c:f>'budżet ogółem w mln'!$A$18</c:f>
              <c:strCache>
                <c:ptCount val="1"/>
                <c:pt idx="0">
                  <c:v>kwota długu</c:v>
                </c:pt>
              </c:strCache>
            </c:strRef>
          </c:tx>
          <c:spPr>
            <a:ln w="28575" cap="rnd">
              <a:solidFill>
                <a:srgbClr val="08B61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80000"/>
                  <a:lumOff val="20000"/>
                </a:schemeClr>
              </a:solidFill>
              <a:ln w="9525">
                <a:solidFill>
                  <a:schemeClr val="accent4">
                    <a:lumMod val="80000"/>
                    <a:lumOff val="20000"/>
                  </a:schemeClr>
                </a:solidFill>
              </a:ln>
              <a:effectLst/>
            </c:spPr>
          </c:marker>
          <c:cat>
            <c:strRef>
              <c:f>'budżet ogółem w mln'!$B$2:$H$2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mln'!$B$18:$H$18</c:f>
              <c:numCache>
                <c:formatCode>#\ ##0.00\ \ </c:formatCode>
                <c:ptCount val="7"/>
                <c:pt idx="0">
                  <c:v>3841056.84</c:v>
                </c:pt>
                <c:pt idx="1">
                  <c:v>5478055.8399999999</c:v>
                </c:pt>
                <c:pt idx="2">
                  <c:v>6734859.8399999999</c:v>
                </c:pt>
                <c:pt idx="3">
                  <c:v>5464859.8399999999</c:v>
                </c:pt>
                <c:pt idx="4">
                  <c:v>6464859.8399999999</c:v>
                </c:pt>
                <c:pt idx="5">
                  <c:v>9960175.6500000004</c:v>
                </c:pt>
                <c:pt idx="6">
                  <c:v>10732474.65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312-41F3-BFF4-D7B2FFD66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1447807"/>
        <c:axId val="1541448287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 w mln'!$A$3</c15:sqref>
                        </c15:formulaRef>
                      </c:ext>
                    </c:extLst>
                    <c:strCache>
                      <c:ptCount val="1"/>
                      <c:pt idx="0">
                        <c:v>Dochody w tym: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 w mln'!$B$3:$H$3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29195662.560000002</c:v>
                      </c:pt>
                      <c:pt idx="1">
                        <c:v>36430875.340000004</c:v>
                      </c:pt>
                      <c:pt idx="2">
                        <c:v>36769319.359999999</c:v>
                      </c:pt>
                      <c:pt idx="3">
                        <c:v>37246352.710000001</c:v>
                      </c:pt>
                      <c:pt idx="4">
                        <c:v>51785367.739999995</c:v>
                      </c:pt>
                      <c:pt idx="5">
                        <c:v>40299860.740000002</c:v>
                      </c:pt>
                      <c:pt idx="6">
                        <c:v>57069191.960000001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E312-41F3-BFF4-D7B2FFD6608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mln'!$A$4</c15:sqref>
                        </c15:formulaRef>
                      </c:ext>
                    </c:extLst>
                    <c:strCache>
                      <c:ptCount val="1"/>
                      <c:pt idx="0">
                        <c:v>dochody bieżące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mln'!$B$4:$H$4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27388266.940000001</c:v>
                      </c:pt>
                      <c:pt idx="1">
                        <c:v>29431444.98</c:v>
                      </c:pt>
                      <c:pt idx="2">
                        <c:v>30616024.670000002</c:v>
                      </c:pt>
                      <c:pt idx="3">
                        <c:v>34407125.939999998</c:v>
                      </c:pt>
                      <c:pt idx="4">
                        <c:v>30947958.829999998</c:v>
                      </c:pt>
                      <c:pt idx="5">
                        <c:v>34311448.420000002</c:v>
                      </c:pt>
                      <c:pt idx="6">
                        <c:v>38284963.609999999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E312-41F3-BFF4-D7B2FFD6608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mln'!$A$5</c15:sqref>
                        </c15:formulaRef>
                      </c:ext>
                    </c:extLst>
                    <c:strCache>
                      <c:ptCount val="1"/>
                      <c:pt idx="0">
                        <c:v>dochody majątkowe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mln'!$B$5:$H$5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1807395.62</c:v>
                      </c:pt>
                      <c:pt idx="1">
                        <c:v>6999430.3600000003</c:v>
                      </c:pt>
                      <c:pt idx="2">
                        <c:v>6153294.6900000004</c:v>
                      </c:pt>
                      <c:pt idx="3">
                        <c:v>2839226.77</c:v>
                      </c:pt>
                      <c:pt idx="4">
                        <c:v>20837408.91</c:v>
                      </c:pt>
                      <c:pt idx="5">
                        <c:v>5988412.3200000003</c:v>
                      </c:pt>
                      <c:pt idx="6">
                        <c:v>18784228.350000001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312-41F3-BFF4-D7B2FFD66088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mln'!$A$6</c15:sqref>
                        </c15:formulaRef>
                      </c:ext>
                    </c:extLst>
                    <c:strCache>
                      <c:ptCount val="1"/>
                      <c:pt idx="0">
                        <c:v>Wydatki w tym: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mln'!$B$6:$H$6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28959584.580000002</c:v>
                      </c:pt>
                      <c:pt idx="1">
                        <c:v>33334084.82</c:v>
                      </c:pt>
                      <c:pt idx="2">
                        <c:v>37697353.730000004</c:v>
                      </c:pt>
                      <c:pt idx="3">
                        <c:v>36982112.890000001</c:v>
                      </c:pt>
                      <c:pt idx="4">
                        <c:v>54599828.109999999</c:v>
                      </c:pt>
                      <c:pt idx="5">
                        <c:v>48345385.700000003</c:v>
                      </c:pt>
                      <c:pt idx="6">
                        <c:v>57421593.829999998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312-41F3-BFF4-D7B2FFD66088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mln'!$A$7</c15:sqref>
                        </c15:formulaRef>
                      </c:ext>
                    </c:extLst>
                    <c:strCache>
                      <c:ptCount val="1"/>
                      <c:pt idx="0">
                        <c:v>wydatki bieżące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mln'!$B$7:$H$7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24711492.690000001</c:v>
                      </c:pt>
                      <c:pt idx="1">
                        <c:v>25559020.100000001</c:v>
                      </c:pt>
                      <c:pt idx="2">
                        <c:v>26953499.030000001</c:v>
                      </c:pt>
                      <c:pt idx="3">
                        <c:v>30510432.609999999</c:v>
                      </c:pt>
                      <c:pt idx="4">
                        <c:v>28284968.969999999</c:v>
                      </c:pt>
                      <c:pt idx="5">
                        <c:v>33261015.140000001</c:v>
                      </c:pt>
                      <c:pt idx="6">
                        <c:v>33903721.369999997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E312-41F3-BFF4-D7B2FFD66088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mln'!$A$8</c15:sqref>
                        </c15:formulaRef>
                      </c:ext>
                    </c:extLst>
                    <c:strCache>
                      <c:ptCount val="1"/>
                      <c:pt idx="0">
                        <c:v>wydatki majątkowe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mln'!$B$8:$H$8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4248091.8899999997</c:v>
                      </c:pt>
                      <c:pt idx="1">
                        <c:v>7775064.7199999997</c:v>
                      </c:pt>
                      <c:pt idx="2">
                        <c:v>10743854.699999999</c:v>
                      </c:pt>
                      <c:pt idx="3">
                        <c:v>6471680.2800000003</c:v>
                      </c:pt>
                      <c:pt idx="4">
                        <c:v>26314859.140000001</c:v>
                      </c:pt>
                      <c:pt idx="5">
                        <c:v>15084370.560000001</c:v>
                      </c:pt>
                      <c:pt idx="6">
                        <c:v>23517872.460000001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312-41F3-BFF4-D7B2FFD66088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mln'!$A$9</c15:sqref>
                        </c15:formulaRef>
                      </c:ext>
                    </c:extLst>
                    <c:strCache>
                      <c:ptCount val="1"/>
                      <c:pt idx="0">
                        <c:v>Nadwyżka/ Deficyt budżetu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mln'!$B$9:$H$9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236077.98000000045</c:v>
                      </c:pt>
                      <c:pt idx="1">
                        <c:v>3096790.5200000033</c:v>
                      </c:pt>
                      <c:pt idx="2">
                        <c:v>-928034.37000000477</c:v>
                      </c:pt>
                      <c:pt idx="3">
                        <c:v>264239.8200000003</c:v>
                      </c:pt>
                      <c:pt idx="4">
                        <c:v>-2814460.3700000048</c:v>
                      </c:pt>
                      <c:pt idx="5">
                        <c:v>-8045524.9600000009</c:v>
                      </c:pt>
                      <c:pt idx="6">
                        <c:v>-352401.86999999732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E312-41F3-BFF4-D7B2FFD66088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mln'!$A$10</c15:sqref>
                        </c15:formulaRef>
                      </c:ext>
                    </c:extLst>
                    <c:strCache>
                      <c:ptCount val="1"/>
                      <c:pt idx="0">
                        <c:v>Przychody w tym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mln'!$B$10:$H$10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3770246.8200000003</c:v>
                      </c:pt>
                      <c:pt idx="1">
                        <c:v>5952154.8000000007</c:v>
                      </c:pt>
                      <c:pt idx="2">
                        <c:v>10285944.32</c:v>
                      </c:pt>
                      <c:pt idx="3">
                        <c:v>8366043.0499999998</c:v>
                      </c:pt>
                      <c:pt idx="4">
                        <c:v>9662757.5199999996</c:v>
                      </c:pt>
                      <c:pt idx="5">
                        <c:v>10338706.650000002</c:v>
                      </c:pt>
                      <c:pt idx="6">
                        <c:v>4992422.1399999997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312-41F3-BFF4-D7B2FFD66088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mln'!$A$11</c15:sqref>
                        </c15:formulaRef>
                      </c:ext>
                    </c:extLst>
                    <c:strCache>
                      <c:ptCount val="1"/>
                      <c:pt idx="0">
                        <c:v>kredyty i pożyczki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mln'!$B$11:$H$11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1795202.31</c:v>
                      </c:pt>
                      <c:pt idx="1">
                        <c:v>2700000</c:v>
                      </c:pt>
                      <c:pt idx="2">
                        <c:v>2300000</c:v>
                      </c:pt>
                      <c:pt idx="4">
                        <c:v>2302474.65</c:v>
                      </c:pt>
                      <c:pt idx="5">
                        <c:v>4794701</c:v>
                      </c:pt>
                      <c:pt idx="6">
                        <c:v>4000000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E312-41F3-BFF4-D7B2FFD66088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mln'!$A$14</c15:sqref>
                        </c15:formulaRef>
                      </c:ext>
                    </c:extLst>
                    <c:strCache>
                      <c:ptCount val="1"/>
                      <c:pt idx="0">
                        <c:v>Pbzwr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mln'!$B$14:$H$14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1975044.51</c:v>
                      </c:pt>
                      <c:pt idx="1">
                        <c:v>3252154.8000000003</c:v>
                      </c:pt>
                      <c:pt idx="2">
                        <c:v>7985944.3200000003</c:v>
                      </c:pt>
                      <c:pt idx="3">
                        <c:v>8366043.0499999998</c:v>
                      </c:pt>
                      <c:pt idx="4">
                        <c:v>7360282.8699999992</c:v>
                      </c:pt>
                      <c:pt idx="5">
                        <c:v>5544005.6500000004</c:v>
                      </c:pt>
                      <c:pt idx="6">
                        <c:v>992422.14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312-41F3-BFF4-D7B2FFD66088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mln'!$A$15</c15:sqref>
                        </c15:formulaRef>
                      </c:ext>
                    </c:extLst>
                    <c:strCache>
                      <c:ptCount val="1"/>
                      <c:pt idx="0">
                        <c:v>Rozchody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mln'!$B$15:$H$15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754170</c:v>
                      </c:pt>
                      <c:pt idx="1">
                        <c:v>1063001</c:v>
                      </c:pt>
                      <c:pt idx="2">
                        <c:v>991866.9</c:v>
                      </c:pt>
                      <c:pt idx="3">
                        <c:v>1270000</c:v>
                      </c:pt>
                      <c:pt idx="4">
                        <c:v>1302474.6499999999</c:v>
                      </c:pt>
                      <c:pt idx="5">
                        <c:v>1299385.19</c:v>
                      </c:pt>
                      <c:pt idx="6">
                        <c:v>911835.76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E312-41F3-BFF4-D7B2FFD66088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mln'!$A$16</c15:sqref>
                        </c15:formulaRef>
                      </c:ext>
                    </c:extLst>
                    <c:strCache>
                      <c:ptCount val="1"/>
                      <c:pt idx="0">
                        <c:v>Wynik finansowy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mln'!$B$16:$H$16</c15:sqref>
                        </c15:formulaRef>
                      </c:ext>
                    </c:extLst>
                    <c:numCache>
                      <c:formatCode>#\ ##0.00\ \ </c:formatCode>
                      <c:ptCount val="7"/>
                      <c:pt idx="0">
                        <c:v>3252154.8000000007</c:v>
                      </c:pt>
                      <c:pt idx="1">
                        <c:v>7985944.320000004</c:v>
                      </c:pt>
                      <c:pt idx="2">
                        <c:v>8366043.0499999952</c:v>
                      </c:pt>
                      <c:pt idx="3">
                        <c:v>7360282.870000001</c:v>
                      </c:pt>
                      <c:pt idx="4">
                        <c:v>5545822.4999999944</c:v>
                      </c:pt>
                      <c:pt idx="5">
                        <c:v>993796.5000000014</c:v>
                      </c:pt>
                      <c:pt idx="6">
                        <c:v>3728184.5100000026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312-41F3-BFF4-D7B2FFD66088}"/>
                  </c:ext>
                </c:extLst>
              </c15:ser>
            </c15:filteredLineSeries>
          </c:ext>
        </c:extLst>
      </c:lineChart>
      <c:catAx>
        <c:axId val="1541447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41448287"/>
        <c:crosses val="autoZero"/>
        <c:auto val="1"/>
        <c:lblAlgn val="ctr"/>
        <c:lblOffset val="100"/>
        <c:noMultiLvlLbl val="0"/>
      </c:catAx>
      <c:valAx>
        <c:axId val="15414482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0\ 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41447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400" b="1" dirty="0"/>
              <a:t>Zależność kwoty długu od </a:t>
            </a:r>
            <a:r>
              <a:rPr lang="pl-PL" sz="14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realizacji </a:t>
            </a:r>
            <a:r>
              <a:rPr lang="pl-PL" sz="1400" b="1" dirty="0"/>
              <a:t>zadań</a:t>
            </a:r>
            <a:r>
              <a:rPr lang="pl-PL" sz="1400" b="1" baseline="0" dirty="0"/>
              <a:t>  rozwojowych</a:t>
            </a:r>
            <a:endParaRPr lang="pl-PL" sz="1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2"/>
          <c:order val="2"/>
          <c:tx>
            <c:strRef>
              <c:f>'budżet ogółem w mln (2)'!$A$5</c:f>
              <c:strCache>
                <c:ptCount val="1"/>
                <c:pt idx="0">
                  <c:v>dochody majątkowe</c:v>
                </c:pt>
              </c:strCache>
            </c:strRef>
          </c:tx>
          <c:spPr>
            <a:ln w="28575" cap="rnd">
              <a:solidFill>
                <a:srgbClr val="5A2AF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'budżet ogółem w mln (2)'!$B$2:$H$2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 (2)'!$B$5:$H$5</c:f>
              <c:numCache>
                <c:formatCode>#,##0.00</c:formatCode>
                <c:ptCount val="7"/>
                <c:pt idx="0">
                  <c:v>1807395.62</c:v>
                </c:pt>
                <c:pt idx="1">
                  <c:v>6999430.3600000003</c:v>
                </c:pt>
                <c:pt idx="2">
                  <c:v>6153294.6900000004</c:v>
                </c:pt>
                <c:pt idx="3">
                  <c:v>2839226.77</c:v>
                </c:pt>
                <c:pt idx="4">
                  <c:v>20837408.91</c:v>
                </c:pt>
                <c:pt idx="5">
                  <c:v>5988412.3200000003</c:v>
                </c:pt>
                <c:pt idx="6">
                  <c:v>18784228.350000001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8F-4934-8DBF-3534309FC3F9}"/>
            </c:ext>
          </c:extLst>
        </c:ser>
        <c:ser>
          <c:idx val="5"/>
          <c:order val="5"/>
          <c:tx>
            <c:strRef>
              <c:f>'budżet ogółem w mln (2)'!$A$8</c:f>
              <c:strCache>
                <c:ptCount val="1"/>
                <c:pt idx="0">
                  <c:v>wydatki majątkowe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'budżet ogółem w mln (2)'!$B$2:$H$2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 (2)'!$B$8:$H$8</c:f>
              <c:numCache>
                <c:formatCode>#,##0.00</c:formatCode>
                <c:ptCount val="7"/>
                <c:pt idx="0">
                  <c:v>4248091.8899999997</c:v>
                </c:pt>
                <c:pt idx="1">
                  <c:v>7775064.7199999997</c:v>
                </c:pt>
                <c:pt idx="2">
                  <c:v>10743854.699999999</c:v>
                </c:pt>
                <c:pt idx="3">
                  <c:v>6471680.2800000003</c:v>
                </c:pt>
                <c:pt idx="4">
                  <c:v>26314859.140000001</c:v>
                </c:pt>
                <c:pt idx="5">
                  <c:v>15084370.560000001</c:v>
                </c:pt>
                <c:pt idx="6">
                  <c:v>23517872.460000001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E8F-4934-8DBF-3534309FC3F9}"/>
            </c:ext>
          </c:extLst>
        </c:ser>
        <c:ser>
          <c:idx val="9"/>
          <c:order val="9"/>
          <c:tx>
            <c:strRef>
              <c:f>'budżet ogółem w mln (2)'!$A$12</c:f>
              <c:strCache>
                <c:ptCount val="1"/>
                <c:pt idx="0">
                  <c:v>wolne środki nadwyżki z lat ubiegłych (niewykorzystane środki pieniężne)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cat>
            <c:strRef>
              <c:f>'budżet ogółem w mln (2)'!$B$2:$H$2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 (2)'!$B$12:$H$12</c:f>
            </c:numRef>
          </c:val>
          <c:smooth val="0"/>
          <c:extLst>
            <c:ext xmlns:c16="http://schemas.microsoft.com/office/drawing/2014/chart" uri="{C3380CC4-5D6E-409C-BE32-E72D297353CC}">
              <c16:uniqueId val="{00000002-0E8F-4934-8DBF-3534309FC3F9}"/>
            </c:ext>
          </c:extLst>
        </c:ser>
        <c:ser>
          <c:idx val="10"/>
          <c:order val="10"/>
          <c:tx>
            <c:strRef>
              <c:f>'budżet ogółem w mln (2)'!$A$13</c:f>
              <c:strCache>
                <c:ptCount val="1"/>
                <c:pt idx="0">
                  <c:v>wolne środki 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60000"/>
                </a:schemeClr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cat>
            <c:strRef>
              <c:f>'budżet ogółem w mln (2)'!$B$2:$H$2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 (2)'!$B$13:$H$13</c:f>
            </c:numRef>
          </c:val>
          <c:smooth val="0"/>
          <c:extLst>
            <c:ext xmlns:c16="http://schemas.microsoft.com/office/drawing/2014/chart" uri="{C3380CC4-5D6E-409C-BE32-E72D297353CC}">
              <c16:uniqueId val="{00000003-0E8F-4934-8DBF-3534309FC3F9}"/>
            </c:ext>
          </c:extLst>
        </c:ser>
        <c:ser>
          <c:idx val="15"/>
          <c:order val="15"/>
          <c:tx>
            <c:strRef>
              <c:f>'budżet ogółem w mln (2)'!$A$18</c:f>
              <c:strCache>
                <c:ptCount val="1"/>
                <c:pt idx="0">
                  <c:v>kwota długu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80000"/>
                  <a:lumOff val="20000"/>
                </a:schemeClr>
              </a:solidFill>
              <a:ln w="9525">
                <a:solidFill>
                  <a:schemeClr val="accent4">
                    <a:lumMod val="80000"/>
                    <a:lumOff val="20000"/>
                  </a:schemeClr>
                </a:solidFill>
              </a:ln>
              <a:effectLst/>
            </c:spPr>
          </c:marker>
          <c:cat>
            <c:strRef>
              <c:f>'budżet ogółem w mln (2)'!$B$2:$H$2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 (2)'!$B$18:$H$18</c:f>
              <c:numCache>
                <c:formatCode>#,##0.00</c:formatCode>
                <c:ptCount val="7"/>
                <c:pt idx="0">
                  <c:v>3841056.84</c:v>
                </c:pt>
                <c:pt idx="1">
                  <c:v>5478055.8399999999</c:v>
                </c:pt>
                <c:pt idx="2">
                  <c:v>6734859.8399999999</c:v>
                </c:pt>
                <c:pt idx="3">
                  <c:v>5464859.8399999999</c:v>
                </c:pt>
                <c:pt idx="4">
                  <c:v>6464859.8399999999</c:v>
                </c:pt>
                <c:pt idx="5">
                  <c:v>9960175.6500000004</c:v>
                </c:pt>
                <c:pt idx="6">
                  <c:v>10732474.65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E8F-4934-8DBF-3534309FC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8396400"/>
        <c:axId val="1508406000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 w mln (2)'!$A$3</c15:sqref>
                        </c15:formulaRef>
                      </c:ext>
                    </c:extLst>
                    <c:strCache>
                      <c:ptCount val="1"/>
                      <c:pt idx="0">
                        <c:v>Dochody w tym: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 w mln (2)'!$B$3:$H$3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29195662.560000002</c:v>
                      </c:pt>
                      <c:pt idx="1">
                        <c:v>36430875.340000004</c:v>
                      </c:pt>
                      <c:pt idx="2">
                        <c:v>36769319.359999999</c:v>
                      </c:pt>
                      <c:pt idx="3">
                        <c:v>37246352.710000001</c:v>
                      </c:pt>
                      <c:pt idx="4">
                        <c:v>51785367.739999995</c:v>
                      </c:pt>
                      <c:pt idx="5">
                        <c:v>40299860.740000002</c:v>
                      </c:pt>
                      <c:pt idx="6">
                        <c:v>57069191.960000001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0E8F-4934-8DBF-3534309FC3F9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(2)'!$A$4</c15:sqref>
                        </c15:formulaRef>
                      </c:ext>
                    </c:extLst>
                    <c:strCache>
                      <c:ptCount val="1"/>
                      <c:pt idx="0">
                        <c:v>dochody bieżące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(2)'!$B$4:$H$4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27388266.940000001</c:v>
                      </c:pt>
                      <c:pt idx="1">
                        <c:v>29431444.98</c:v>
                      </c:pt>
                      <c:pt idx="2">
                        <c:v>30616024.670000002</c:v>
                      </c:pt>
                      <c:pt idx="3">
                        <c:v>34407125.939999998</c:v>
                      </c:pt>
                      <c:pt idx="4">
                        <c:v>30947958.829999998</c:v>
                      </c:pt>
                      <c:pt idx="5">
                        <c:v>34311448.420000002</c:v>
                      </c:pt>
                      <c:pt idx="6">
                        <c:v>38284963.609999999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0E8F-4934-8DBF-3534309FC3F9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(2)'!$A$6</c15:sqref>
                        </c15:formulaRef>
                      </c:ext>
                    </c:extLst>
                    <c:strCache>
                      <c:ptCount val="1"/>
                      <c:pt idx="0">
                        <c:v>Wydatki w tym: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(2)'!$B$6:$H$6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28959584.580000002</c:v>
                      </c:pt>
                      <c:pt idx="1">
                        <c:v>33334084.82</c:v>
                      </c:pt>
                      <c:pt idx="2">
                        <c:v>37697353.730000004</c:v>
                      </c:pt>
                      <c:pt idx="3">
                        <c:v>36982112.890000001</c:v>
                      </c:pt>
                      <c:pt idx="4">
                        <c:v>54599828.109999999</c:v>
                      </c:pt>
                      <c:pt idx="5">
                        <c:v>48345385.700000003</c:v>
                      </c:pt>
                      <c:pt idx="6">
                        <c:v>57421593.829999998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0E8F-4934-8DBF-3534309FC3F9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(2)'!$A$7</c15:sqref>
                        </c15:formulaRef>
                      </c:ext>
                    </c:extLst>
                    <c:strCache>
                      <c:ptCount val="1"/>
                      <c:pt idx="0">
                        <c:v>wydatki bieżące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(2)'!$B$7:$H$7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24711492.690000001</c:v>
                      </c:pt>
                      <c:pt idx="1">
                        <c:v>25559020.100000001</c:v>
                      </c:pt>
                      <c:pt idx="2">
                        <c:v>26953499.030000001</c:v>
                      </c:pt>
                      <c:pt idx="3">
                        <c:v>30510432.609999999</c:v>
                      </c:pt>
                      <c:pt idx="4">
                        <c:v>28284968.969999999</c:v>
                      </c:pt>
                      <c:pt idx="5">
                        <c:v>33261015.140000001</c:v>
                      </c:pt>
                      <c:pt idx="6">
                        <c:v>33903721.369999997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0E8F-4934-8DBF-3534309FC3F9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(2)'!$A$9</c15:sqref>
                        </c15:formulaRef>
                      </c:ext>
                    </c:extLst>
                    <c:strCache>
                      <c:ptCount val="1"/>
                      <c:pt idx="0">
                        <c:v>Nadwyżka/ Deficyt budżetu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(2)'!$B$9:$H$9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236077.98000000045</c:v>
                      </c:pt>
                      <c:pt idx="1">
                        <c:v>3096790.5200000033</c:v>
                      </c:pt>
                      <c:pt idx="2">
                        <c:v>-928034.37000000477</c:v>
                      </c:pt>
                      <c:pt idx="3">
                        <c:v>264239.8200000003</c:v>
                      </c:pt>
                      <c:pt idx="4">
                        <c:v>-2814460.3700000048</c:v>
                      </c:pt>
                      <c:pt idx="5">
                        <c:v>-8045524.9600000009</c:v>
                      </c:pt>
                      <c:pt idx="6">
                        <c:v>-352401.86999999732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0E8F-4934-8DBF-3534309FC3F9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(2)'!$A$10</c15:sqref>
                        </c15:formulaRef>
                      </c:ext>
                    </c:extLst>
                    <c:strCache>
                      <c:ptCount val="1"/>
                      <c:pt idx="0">
                        <c:v>Przychody w tym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(2)'!$B$10:$H$10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3770246.8200000003</c:v>
                      </c:pt>
                      <c:pt idx="1">
                        <c:v>5952154.8000000007</c:v>
                      </c:pt>
                      <c:pt idx="2">
                        <c:v>10285944.32</c:v>
                      </c:pt>
                      <c:pt idx="3">
                        <c:v>8366043.0499999998</c:v>
                      </c:pt>
                      <c:pt idx="4">
                        <c:v>9662757.5199999996</c:v>
                      </c:pt>
                      <c:pt idx="5">
                        <c:v>10338706.650000002</c:v>
                      </c:pt>
                      <c:pt idx="6">
                        <c:v>4992422.1399999997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0E8F-4934-8DBF-3534309FC3F9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(2)'!$A$11</c15:sqref>
                        </c15:formulaRef>
                      </c:ext>
                    </c:extLst>
                    <c:strCache>
                      <c:ptCount val="1"/>
                      <c:pt idx="0">
                        <c:v>kredyty i pożyczki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60000"/>
                      </a:schemeClr>
                    </a:solidFill>
                    <a:ln w="9525">
                      <a:solidFill>
                        <a:schemeClr val="accent3">
                          <a:lumMod val="60000"/>
                        </a:schemeClr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(2)'!$B$11:$H$11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1795202.31</c:v>
                      </c:pt>
                      <c:pt idx="1">
                        <c:v>2700000</c:v>
                      </c:pt>
                      <c:pt idx="2">
                        <c:v>2300000</c:v>
                      </c:pt>
                      <c:pt idx="4">
                        <c:v>2302474.65</c:v>
                      </c:pt>
                      <c:pt idx="5">
                        <c:v>4794701</c:v>
                      </c:pt>
                      <c:pt idx="6">
                        <c:v>4000000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0E8F-4934-8DBF-3534309FC3F9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(2)'!$A$14</c15:sqref>
                        </c15:formulaRef>
                      </c:ext>
                    </c:extLst>
                    <c:strCache>
                      <c:ptCount val="1"/>
                      <c:pt idx="0">
                        <c:v>Pbzwr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(2)'!$B$14:$H$14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1975044.51</c:v>
                      </c:pt>
                      <c:pt idx="1">
                        <c:v>3252154.8000000003</c:v>
                      </c:pt>
                      <c:pt idx="2">
                        <c:v>7985944.3200000003</c:v>
                      </c:pt>
                      <c:pt idx="3">
                        <c:v>8366043.0499999998</c:v>
                      </c:pt>
                      <c:pt idx="4">
                        <c:v>7360282.8699999992</c:v>
                      </c:pt>
                      <c:pt idx="5">
                        <c:v>5544005.6500000004</c:v>
                      </c:pt>
                      <c:pt idx="6">
                        <c:v>992422.14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0E8F-4934-8DBF-3534309FC3F9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(2)'!$A$15</c15:sqref>
                        </c15:formulaRef>
                      </c:ext>
                    </c:extLst>
                    <c:strCache>
                      <c:ptCount val="1"/>
                      <c:pt idx="0">
                        <c:v>Rozchody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(2)'!$B$15:$H$15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754170</c:v>
                      </c:pt>
                      <c:pt idx="1">
                        <c:v>1063001</c:v>
                      </c:pt>
                      <c:pt idx="2">
                        <c:v>991866.9</c:v>
                      </c:pt>
                      <c:pt idx="3">
                        <c:v>1270000</c:v>
                      </c:pt>
                      <c:pt idx="4">
                        <c:v>1302474.6499999999</c:v>
                      </c:pt>
                      <c:pt idx="5">
                        <c:v>1299385.19</c:v>
                      </c:pt>
                      <c:pt idx="6">
                        <c:v>911835.76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0E8F-4934-8DBF-3534309FC3F9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(2)'!$A$16</c15:sqref>
                        </c15:formulaRef>
                      </c:ext>
                    </c:extLst>
                    <c:strCache>
                      <c:ptCount val="1"/>
                      <c:pt idx="0">
                        <c:v>Wynik finansowy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(2)'!$B$16:$H$16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3252154.8000000007</c:v>
                      </c:pt>
                      <c:pt idx="1">
                        <c:v>7985944.320000004</c:v>
                      </c:pt>
                      <c:pt idx="2">
                        <c:v>8366043.0499999952</c:v>
                      </c:pt>
                      <c:pt idx="3">
                        <c:v>7360282.870000001</c:v>
                      </c:pt>
                      <c:pt idx="4">
                        <c:v>5545822.4999999944</c:v>
                      </c:pt>
                      <c:pt idx="5">
                        <c:v>993796.5000000014</c:v>
                      </c:pt>
                      <c:pt idx="6">
                        <c:v>3728184.5100000026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0E8F-4934-8DBF-3534309FC3F9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(2)'!$A$17</c15:sqref>
                        </c15:formulaRef>
                      </c:ext>
                    </c:extLst>
                    <c:strCache>
                      <c:ptCount val="1"/>
                      <c:pt idx="0">
                        <c:v>nadwyżka operacyjna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(2)'!$B$17:$H$17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2676774.25</c:v>
                      </c:pt>
                      <c:pt idx="1">
                        <c:v>3872424.879999999</c:v>
                      </c:pt>
                      <c:pt idx="2">
                        <c:v>3662525.6400000006</c:v>
                      </c:pt>
                      <c:pt idx="3">
                        <c:v>3896693.3299999982</c:v>
                      </c:pt>
                      <c:pt idx="4">
                        <c:v>2662989.8599999994</c:v>
                      </c:pt>
                      <c:pt idx="5">
                        <c:v>1050433.2800000012</c:v>
                      </c:pt>
                      <c:pt idx="6">
                        <c:v>4381242.2400000021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0E8F-4934-8DBF-3534309FC3F9}"/>
                  </c:ext>
                </c:extLst>
              </c15:ser>
            </c15:filteredLineSeries>
          </c:ext>
        </c:extLst>
      </c:lineChart>
      <c:catAx>
        <c:axId val="150839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08406000"/>
        <c:crosses val="autoZero"/>
        <c:auto val="1"/>
        <c:lblAlgn val="ctr"/>
        <c:lblOffset val="100"/>
        <c:noMultiLvlLbl val="0"/>
      </c:catAx>
      <c:valAx>
        <c:axId val="1508406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08396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9"/>
          <c:order val="9"/>
          <c:tx>
            <c:strRef>
              <c:f>'budżet ogółem w mln'!$A$37</c:f>
              <c:strCache>
                <c:ptCount val="1"/>
                <c:pt idx="0">
                  <c:v>Relacja zadłużenia do nadwyżki operacyjnej Zo/No</c:v>
                </c:pt>
              </c:strCache>
            </c:strRef>
          </c:tx>
          <c:spPr>
            <a:ln w="28575" cap="rnd">
              <a:solidFill>
                <a:srgbClr val="CC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 w mln'!$B$27:$H$27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mln'!$B$37:$H$37</c:f>
              <c:numCache>
                <c:formatCode>#,##0.00</c:formatCode>
                <c:ptCount val="7"/>
                <c:pt idx="0">
                  <c:v>1.4349573334396801</c:v>
                </c:pt>
                <c:pt idx="1">
                  <c:v>1.4146319192123364</c:v>
                </c:pt>
                <c:pt idx="2">
                  <c:v>1.838856707635226</c:v>
                </c:pt>
                <c:pt idx="3">
                  <c:v>1.402435187271974</c:v>
                </c:pt>
                <c:pt idx="4">
                  <c:v>2.4276697170750778</c:v>
                </c:pt>
                <c:pt idx="5">
                  <c:v>9.4819688595547813</c:v>
                </c:pt>
                <c:pt idx="6">
                  <c:v>2.4496419193657721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BE-4BCF-B24E-7D5E1501DE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9412368"/>
        <c:axId val="899411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 w mln'!$A$28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w dochodach bieżących No/Db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 w mln'!$B$28:$H$28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9.7734342076629399E-2</c:v>
                      </c:pt>
                      <c:pt idx="1">
                        <c:v>0.13157440562743308</c:v>
                      </c:pt>
                      <c:pt idx="2">
                        <c:v>0.1196277334982955</c:v>
                      </c:pt>
                      <c:pt idx="3">
                        <c:v>0.11325250870401524</c:v>
                      </c:pt>
                      <c:pt idx="4">
                        <c:v>8.6047350477233386E-2</c:v>
                      </c:pt>
                      <c:pt idx="5">
                        <c:v>3.0614658616035222E-2</c:v>
                      </c:pt>
                      <c:pt idx="6">
                        <c:v>0.11443767544435188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E8BE-4BCF-B24E-7D5E1501DE16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mln'!$A$29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ze sprzedaży majątku w dochodach ogółem No+Sm/Do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mln'!$B$29:$H$29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9.7804057165401068E-2</c:v>
                      </c:pt>
                      <c:pt idx="1">
                        <c:v>0.11128678194422979</c:v>
                      </c:pt>
                      <c:pt idx="2">
                        <c:v>0.10571534414174157</c:v>
                      </c:pt>
                      <c:pt idx="3">
                        <c:v>0.10619150285117938</c:v>
                      </c:pt>
                      <c:pt idx="4">
                        <c:v>5.1423596591418153E-2</c:v>
                      </c:pt>
                      <c:pt idx="5">
                        <c:v>3.0917880536576792E-2</c:v>
                      </c:pt>
                      <c:pt idx="6">
                        <c:v>8.11237916815951E-2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E8BE-4BCF-B24E-7D5E1501DE16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mln'!$A$30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majątkowych w wydatkach majątkowych (wskaźnik samofinansowania) (No+Dm)/Wm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mln'!$B$30:$H$30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1.0555727103163017</c:v>
                      </c:pt>
                      <c:pt idx="1">
                        <c:v>1.3982977160349603</c:v>
                      </c:pt>
                      <c:pt idx="2">
                        <c:v>0.91362184281959835</c:v>
                      </c:pt>
                      <c:pt idx="3">
                        <c:v>1.0408301721604822</c:v>
                      </c:pt>
                      <c:pt idx="4">
                        <c:v>0.89304672485508885</c:v>
                      </c:pt>
                      <c:pt idx="5">
                        <c:v>0.46663170809826626</c:v>
                      </c:pt>
                      <c:pt idx="6">
                        <c:v>0.98501557185500621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E8BE-4BCF-B24E-7D5E1501DE16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mln'!$A$31</c15:sqref>
                        </c15:formulaRef>
                      </c:ext>
                    </c:extLst>
                    <c:strCache>
                      <c:ptCount val="1"/>
                      <c:pt idx="0">
                        <c:v>Odsetek dochodów ogółem pozostający po zakończeniu roku budżetowego ((Do+P) - (Wo+R)) / Do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mln'!$B$31:$H$31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0.11139171078294585</c:v>
                      </c:pt>
                      <c:pt idx="1">
                        <c:v>0.21920813720420476</c:v>
                      </c:pt>
                      <c:pt idx="2">
                        <c:v>0.22752781926937463</c:v>
                      </c:pt>
                      <c:pt idx="3">
                        <c:v>0.1976108352757957</c:v>
                      </c:pt>
                      <c:pt idx="4">
                        <c:v>0.10709246148147548</c:v>
                      </c:pt>
                      <c:pt idx="5">
                        <c:v>2.4660047994002076E-2</c:v>
                      </c:pt>
                      <c:pt idx="6">
                        <c:v>6.5327445193425954E-2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E8BE-4BCF-B24E-7D5E1501DE16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mln'!$A$32</c15:sqref>
                        </c15:formulaRef>
                      </c:ext>
                    </c:extLst>
                    <c:strCache>
                      <c:ptCount val="1"/>
                      <c:pt idx="0">
                        <c:v>Potencjał rozwojowy w relacji do wydatków majątkowych i spłat kapitału (Pbzwr+(Do-Wb)) / (Wm+Rs)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mln'!$B$32:$H$32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1.2912587389541896</c:v>
                      </c:pt>
                      <c:pt idx="1">
                        <c:v>1.5980883699516102</c:v>
                      </c:pt>
                      <c:pt idx="2">
                        <c:v>1.5168870953789495</c:v>
                      </c:pt>
                      <c:pt idx="3">
                        <c:v>1.9507345438967161</c:v>
                      </c:pt>
                      <c:pt idx="4">
                        <c:v>1.117438847452189</c:v>
                      </c:pt>
                      <c:pt idx="5">
                        <c:v>0.76800774144841621</c:v>
                      </c:pt>
                      <c:pt idx="6">
                        <c:v>0.98887356788905612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E8BE-4BCF-B24E-7D5E1501DE16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mln'!$A$33</c15:sqref>
                        </c15:formulaRef>
                      </c:ext>
                    </c:extLst>
                    <c:strCache>
                      <c:ptCount val="1"/>
                      <c:pt idx="0">
                        <c:v>Potencjał inwestycyjny w relacji do wydatków majątkowych (Pbzwr+(Do-Wb-Rs)) / Wm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mln'!$B$33:$H$33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1.3429663311732178</c:v>
                      </c:pt>
                      <c:pt idx="1">
                        <c:v>1.6798585620004978</c:v>
                      </c:pt>
                      <c:pt idx="2">
                        <c:v>1.564605834626561</c:v>
                      </c:pt>
                      <c:pt idx="3">
                        <c:v>2.137306317919649</c:v>
                      </c:pt>
                      <c:pt idx="4">
                        <c:v>1.1232515755735104</c:v>
                      </c:pt>
                      <c:pt idx="5">
                        <c:v>0.74802365899979606</c:v>
                      </c:pt>
                      <c:pt idx="6">
                        <c:v>0.98844217348051733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8BE-4BCF-B24E-7D5E1501DE16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mln'!$A$34</c15:sqref>
                        </c15:formulaRef>
                      </c:ext>
                    </c:extLst>
                    <c:strCache>
                      <c:ptCount val="1"/>
                      <c:pt idx="0">
                        <c:v>Wykorzystanie potencjału inwestycyjnego Wm / (Pbzwr+(Do-Wb-Rs))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mln'!$B$34:$H$34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0.74462030565308224</c:v>
                      </c:pt>
                      <c:pt idx="1">
                        <c:v>0.59528821212729199</c:v>
                      </c:pt>
                      <c:pt idx="2">
                        <c:v>0.6391386110602606</c:v>
                      </c:pt>
                      <c:pt idx="3">
                        <c:v>0.46787865249626542</c:v>
                      </c:pt>
                      <c:pt idx="4">
                        <c:v>0.89027251040304067</c:v>
                      </c:pt>
                      <c:pt idx="5">
                        <c:v>1.3368561113924242</c:v>
                      </c:pt>
                      <c:pt idx="6">
                        <c:v>1.0116929718597347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8BE-4BCF-B24E-7D5E1501DE16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mln'!$A$35</c15:sqref>
                        </c15:formulaRef>
                      </c:ext>
                    </c:extLst>
                    <c:strCache>
                      <c:ptCount val="1"/>
                      <c:pt idx="0">
                        <c:v>Wskaźnik jednoroczny średniej z art. 243 ustawy o finansach publicznych (z uwzględnieniem dochodów ze sprzedaży majątku) ((Db-Dbe) - (Wb-Wbe-Wbd)+Sm)/ (Db-Dbd)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mln'!$B$35:$H$35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0.11042055170468659</c:v>
                      </c:pt>
                      <c:pt idx="1">
                        <c:v>0.13812303890244201</c:v>
                      </c:pt>
                      <c:pt idx="2">
                        <c:v>0.13422517054928051</c:v>
                      </c:pt>
                      <c:pt idx="3">
                        <c:v>0.11219230361236708</c:v>
                      </c:pt>
                      <c:pt idx="4">
                        <c:v>8.9266457710878808E-2</c:v>
                      </c:pt>
                      <c:pt idx="5">
                        <c:v>3.6498082520949361E-2</c:v>
                      </c:pt>
                      <c:pt idx="6">
                        <c:v>0.11837181957917566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E8BE-4BCF-B24E-7D5E1501DE16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mln'!$A$36</c15:sqref>
                        </c15:formulaRef>
                      </c:ext>
                    </c:extLst>
                    <c:strCache>
                      <c:ptCount val="1"/>
                      <c:pt idx="0">
                        <c:v>Udział zobowiązań ogółem w dochodach ogółem Zo/Do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mln'!$B$36:$H$36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0.13156258509654453</c:v>
                      </c:pt>
                      <c:pt idx="1">
                        <c:v>0.15036849345163167</c:v>
                      </c:pt>
                      <c:pt idx="2">
                        <c:v>0.18316520287091873</c:v>
                      </c:pt>
                      <c:pt idx="3">
                        <c:v>0.14672201282497063</c:v>
                      </c:pt>
                      <c:pt idx="4">
                        <c:v>0.12483950818807105</c:v>
                      </c:pt>
                      <c:pt idx="5">
                        <c:v>0.24715161459885482</c:v>
                      </c:pt>
                      <c:pt idx="6">
                        <c:v>0.18806074313304505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8BE-4BCF-B24E-7D5E1501DE16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mln'!$A$38</c15:sqref>
                        </c15:formulaRef>
                      </c:ext>
                    </c:extLst>
                    <c:strCache>
                      <c:ptCount val="1"/>
                      <c:pt idx="0">
                        <c:v>Obciążenie dochodów ogółem obsługą zadłużenia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mln'!$B$38:$H$38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2.8106365742295383E-2</c:v>
                      </c:pt>
                      <c:pt idx="1">
                        <c:v>3.1031537931748197E-2</c:v>
                      </c:pt>
                      <c:pt idx="2">
                        <c:v>2.9661341003403334E-2</c:v>
                      </c:pt>
                      <c:pt idx="3">
                        <c:v>4.0529387716255673E-2</c:v>
                      </c:pt>
                      <c:pt idx="4">
                        <c:v>3.1336115215931076E-2</c:v>
                      </c:pt>
                      <c:pt idx="5">
                        <c:v>4.1112993930410291E-2</c:v>
                      </c:pt>
                      <c:pt idx="6">
                        <c:v>2.7347575397491226E-2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E8BE-4BCF-B24E-7D5E1501DE16}"/>
                  </c:ext>
                </c:extLst>
              </c15:ser>
            </c15:filteredLineSeries>
          </c:ext>
        </c:extLst>
      </c:lineChart>
      <c:catAx>
        <c:axId val="89941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1888"/>
        <c:crosses val="autoZero"/>
        <c:auto val="1"/>
        <c:lblAlgn val="ctr"/>
        <c:lblOffset val="100"/>
        <c:noMultiLvlLbl val="0"/>
      </c:catAx>
      <c:valAx>
        <c:axId val="899411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7"/>
          <c:order val="7"/>
          <c:tx>
            <c:strRef>
              <c:f>'budżet ogółem w mln'!$A$35</c:f>
              <c:strCache>
                <c:ptCount val="1"/>
                <c:pt idx="0">
                  <c:v>Wskaźnik jednoroczny średniej z art. 243 ustawy o finansach publicznych (z uwzględnieniem dochodów ze sprzedaży majątku) ((Db-Dbe) - (Wb-Wbe-Wbd)+Sm)/ (Db-Dbd)</c:v>
                </c:pt>
              </c:strCache>
            </c:strRef>
          </c:tx>
          <c:spPr>
            <a:ln w="28575" cap="rnd">
              <a:solidFill>
                <a:srgbClr val="5A2AF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 w mln'!$B$27:$H$27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mln'!$B$35:$H$35</c:f>
              <c:numCache>
                <c:formatCode>0.00%</c:formatCode>
                <c:ptCount val="7"/>
                <c:pt idx="0">
                  <c:v>0.11042055170468659</c:v>
                </c:pt>
                <c:pt idx="1">
                  <c:v>0.13812303890244201</c:v>
                </c:pt>
                <c:pt idx="2">
                  <c:v>0.13422517054928051</c:v>
                </c:pt>
                <c:pt idx="3">
                  <c:v>0.11219230361236708</c:v>
                </c:pt>
                <c:pt idx="4">
                  <c:v>8.9266457710878808E-2</c:v>
                </c:pt>
                <c:pt idx="5">
                  <c:v>3.6498082520949361E-2</c:v>
                </c:pt>
                <c:pt idx="6">
                  <c:v>0.11837181957917566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F3-462A-A399-16F3506CE6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9412368"/>
        <c:axId val="899411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 w mln'!$A$28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w dochodach bieżących No/Db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 w mln'!$B$28:$H$28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9.7734342076629399E-2</c:v>
                      </c:pt>
                      <c:pt idx="1">
                        <c:v>0.13157440562743308</c:v>
                      </c:pt>
                      <c:pt idx="2">
                        <c:v>0.1196277334982955</c:v>
                      </c:pt>
                      <c:pt idx="3">
                        <c:v>0.11325250870401524</c:v>
                      </c:pt>
                      <c:pt idx="4">
                        <c:v>8.6047350477233386E-2</c:v>
                      </c:pt>
                      <c:pt idx="5">
                        <c:v>3.0614658616035222E-2</c:v>
                      </c:pt>
                      <c:pt idx="6">
                        <c:v>0.11443767544435188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1EF3-462A-A399-16F3506CE65A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mln'!$A$29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ze sprzedaży majątku w dochodach ogółem No+Sm/Do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mln'!$B$29:$H$29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9.7804057165401068E-2</c:v>
                      </c:pt>
                      <c:pt idx="1">
                        <c:v>0.11128678194422979</c:v>
                      </c:pt>
                      <c:pt idx="2">
                        <c:v>0.10571534414174157</c:v>
                      </c:pt>
                      <c:pt idx="3">
                        <c:v>0.10619150285117938</c:v>
                      </c:pt>
                      <c:pt idx="4">
                        <c:v>5.1423596591418153E-2</c:v>
                      </c:pt>
                      <c:pt idx="5">
                        <c:v>3.0917880536576792E-2</c:v>
                      </c:pt>
                      <c:pt idx="6">
                        <c:v>8.11237916815951E-2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1EF3-462A-A399-16F3506CE65A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mln'!$A$30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majątkowych w wydatkach majątkowych (wskaźnik samofinansowania) (No+Dm)/Wm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mln'!$B$30:$H$30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1.0555727103163017</c:v>
                      </c:pt>
                      <c:pt idx="1">
                        <c:v>1.3982977160349603</c:v>
                      </c:pt>
                      <c:pt idx="2">
                        <c:v>0.91362184281959835</c:v>
                      </c:pt>
                      <c:pt idx="3">
                        <c:v>1.0408301721604822</c:v>
                      </c:pt>
                      <c:pt idx="4">
                        <c:v>0.89304672485508885</c:v>
                      </c:pt>
                      <c:pt idx="5">
                        <c:v>0.46663170809826626</c:v>
                      </c:pt>
                      <c:pt idx="6">
                        <c:v>0.98501557185500621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1EF3-462A-A399-16F3506CE65A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mln'!$A$31</c15:sqref>
                        </c15:formulaRef>
                      </c:ext>
                    </c:extLst>
                    <c:strCache>
                      <c:ptCount val="1"/>
                      <c:pt idx="0">
                        <c:v>Odsetek dochodów ogółem pozostający po zakończeniu roku budżetowego ((Do+P) - (Wo+R)) / Do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mln'!$B$31:$H$31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0.11139171078294585</c:v>
                      </c:pt>
                      <c:pt idx="1">
                        <c:v>0.21920813720420476</c:v>
                      </c:pt>
                      <c:pt idx="2">
                        <c:v>0.22752781926937463</c:v>
                      </c:pt>
                      <c:pt idx="3">
                        <c:v>0.1976108352757957</c:v>
                      </c:pt>
                      <c:pt idx="4">
                        <c:v>0.10709246148147548</c:v>
                      </c:pt>
                      <c:pt idx="5">
                        <c:v>2.4660047994002076E-2</c:v>
                      </c:pt>
                      <c:pt idx="6">
                        <c:v>6.5327445193425954E-2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EF3-462A-A399-16F3506CE65A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mln'!$A$32</c15:sqref>
                        </c15:formulaRef>
                      </c:ext>
                    </c:extLst>
                    <c:strCache>
                      <c:ptCount val="1"/>
                      <c:pt idx="0">
                        <c:v>Potencjał rozwojowy w relacji do wydatków majątkowych i spłat kapitału (Pbzwr+(Do-Wb)) / (Wm+Rs)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mln'!$B$32:$H$32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1.2912587389541896</c:v>
                      </c:pt>
                      <c:pt idx="1">
                        <c:v>1.5980883699516102</c:v>
                      </c:pt>
                      <c:pt idx="2">
                        <c:v>1.5168870953789495</c:v>
                      </c:pt>
                      <c:pt idx="3">
                        <c:v>1.9507345438967161</c:v>
                      </c:pt>
                      <c:pt idx="4">
                        <c:v>1.117438847452189</c:v>
                      </c:pt>
                      <c:pt idx="5">
                        <c:v>0.76800774144841621</c:v>
                      </c:pt>
                      <c:pt idx="6">
                        <c:v>0.98887356788905612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EF3-462A-A399-16F3506CE65A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mln'!$A$33</c15:sqref>
                        </c15:formulaRef>
                      </c:ext>
                    </c:extLst>
                    <c:strCache>
                      <c:ptCount val="1"/>
                      <c:pt idx="0">
                        <c:v>Potencjał inwestycyjny w relacji do wydatków majątkowych (Pbzwr+(Do-Wb-Rs)) / Wm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mln'!$B$33:$H$33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1.3429663311732178</c:v>
                      </c:pt>
                      <c:pt idx="1">
                        <c:v>1.6798585620004978</c:v>
                      </c:pt>
                      <c:pt idx="2">
                        <c:v>1.564605834626561</c:v>
                      </c:pt>
                      <c:pt idx="3">
                        <c:v>2.137306317919649</c:v>
                      </c:pt>
                      <c:pt idx="4">
                        <c:v>1.1232515755735104</c:v>
                      </c:pt>
                      <c:pt idx="5">
                        <c:v>0.74802365899979606</c:v>
                      </c:pt>
                      <c:pt idx="6">
                        <c:v>0.98844217348051733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1EF3-462A-A399-16F3506CE65A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mln'!$A$34</c15:sqref>
                        </c15:formulaRef>
                      </c:ext>
                    </c:extLst>
                    <c:strCache>
                      <c:ptCount val="1"/>
                      <c:pt idx="0">
                        <c:v>Wykorzystanie potencjału inwestycyjnego Wm / (Pbzwr+(Do-Wb-Rs))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mln'!$B$34:$H$34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0.74462030565308224</c:v>
                      </c:pt>
                      <c:pt idx="1">
                        <c:v>0.59528821212729199</c:v>
                      </c:pt>
                      <c:pt idx="2">
                        <c:v>0.6391386110602606</c:v>
                      </c:pt>
                      <c:pt idx="3">
                        <c:v>0.46787865249626542</c:v>
                      </c:pt>
                      <c:pt idx="4">
                        <c:v>0.89027251040304067</c:v>
                      </c:pt>
                      <c:pt idx="5">
                        <c:v>1.3368561113924242</c:v>
                      </c:pt>
                      <c:pt idx="6">
                        <c:v>1.0116929718597347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EF3-462A-A399-16F3506CE65A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mln'!$A$36</c15:sqref>
                        </c15:formulaRef>
                      </c:ext>
                    </c:extLst>
                    <c:strCache>
                      <c:ptCount val="1"/>
                      <c:pt idx="0">
                        <c:v>Udział zobowiązań ogółem w dochodach ogółem Zo/Do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mln'!$B$36:$H$36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0.13156258509654453</c:v>
                      </c:pt>
                      <c:pt idx="1">
                        <c:v>0.15036849345163167</c:v>
                      </c:pt>
                      <c:pt idx="2">
                        <c:v>0.18316520287091873</c:v>
                      </c:pt>
                      <c:pt idx="3">
                        <c:v>0.14672201282497063</c:v>
                      </c:pt>
                      <c:pt idx="4">
                        <c:v>0.12483950818807105</c:v>
                      </c:pt>
                      <c:pt idx="5">
                        <c:v>0.24715161459885482</c:v>
                      </c:pt>
                      <c:pt idx="6">
                        <c:v>0.18806074313304505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EF3-462A-A399-16F3506CE65A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mln'!$A$37</c15:sqref>
                        </c15:formulaRef>
                      </c:ext>
                    </c:extLst>
                    <c:strCache>
                      <c:ptCount val="1"/>
                      <c:pt idx="0">
                        <c:v>Relacja zadłużenia do nadwyżki operacyjnej Zo/No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mln'!$B$37:$H$37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1.4349573334396801</c:v>
                      </c:pt>
                      <c:pt idx="1">
                        <c:v>1.4146319192123364</c:v>
                      </c:pt>
                      <c:pt idx="2">
                        <c:v>1.838856707635226</c:v>
                      </c:pt>
                      <c:pt idx="3">
                        <c:v>1.402435187271974</c:v>
                      </c:pt>
                      <c:pt idx="4">
                        <c:v>2.4276697170750778</c:v>
                      </c:pt>
                      <c:pt idx="5">
                        <c:v>9.4819688595547813</c:v>
                      </c:pt>
                      <c:pt idx="6">
                        <c:v>2.4496419193657721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EF3-462A-A399-16F3506CE65A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mln'!$A$38</c15:sqref>
                        </c15:formulaRef>
                      </c:ext>
                    </c:extLst>
                    <c:strCache>
                      <c:ptCount val="1"/>
                      <c:pt idx="0">
                        <c:v>Obciążenie dochodów ogółem obsługą zadłużenia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mln'!$B$38:$H$38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2.8106365742295383E-2</c:v>
                      </c:pt>
                      <c:pt idx="1">
                        <c:v>3.1031537931748197E-2</c:v>
                      </c:pt>
                      <c:pt idx="2">
                        <c:v>2.9661341003403334E-2</c:v>
                      </c:pt>
                      <c:pt idx="3">
                        <c:v>4.0529387716255673E-2</c:v>
                      </c:pt>
                      <c:pt idx="4">
                        <c:v>3.1336115215931076E-2</c:v>
                      </c:pt>
                      <c:pt idx="5">
                        <c:v>4.1112993930410291E-2</c:v>
                      </c:pt>
                      <c:pt idx="6">
                        <c:v>2.7347575397491226E-2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EF3-462A-A399-16F3506CE65A}"/>
                  </c:ext>
                </c:extLst>
              </c15:ser>
            </c15:filteredLineSeries>
          </c:ext>
        </c:extLst>
      </c:lineChart>
      <c:catAx>
        <c:axId val="89941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1888"/>
        <c:crosses val="autoZero"/>
        <c:auto val="1"/>
        <c:lblAlgn val="ctr"/>
        <c:lblOffset val="100"/>
        <c:noMultiLvlLbl val="0"/>
      </c:catAx>
      <c:valAx>
        <c:axId val="899411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2"/>
          <c:tx>
            <c:strRef>
              <c:f>Arkusz1!$J$122</c:f>
              <c:strCache>
                <c:ptCount val="1"/>
                <c:pt idx="0">
                  <c:v>Wpływy z PIT i CIT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6.1883962210826475E-3"/>
                  <c:y val="2.8956152467304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48-4707-AC77-69FCC669B7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Arkusz1!$K$120:$Q$120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Arkusz1!$K$122:$Q$122</c:f>
              <c:numCache>
                <c:formatCode>#,##0.00</c:formatCode>
                <c:ptCount val="7"/>
                <c:pt idx="0">
                  <c:v>3445996.83</c:v>
                </c:pt>
                <c:pt idx="1">
                  <c:v>3366577.62</c:v>
                </c:pt>
                <c:pt idx="2">
                  <c:v>3681972.22</c:v>
                </c:pt>
                <c:pt idx="3">
                  <c:v>6026137.5700000003</c:v>
                </c:pt>
                <c:pt idx="4">
                  <c:v>3560810</c:v>
                </c:pt>
                <c:pt idx="5">
                  <c:v>4940927</c:v>
                </c:pt>
                <c:pt idx="6">
                  <c:v>13028031.860000001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DD-47E7-8793-37EE9AD6926B}"/>
            </c:ext>
          </c:extLst>
        </c:ser>
        <c:ser>
          <c:idx val="3"/>
          <c:order val="3"/>
          <c:tx>
            <c:strRef>
              <c:f>Arkusz1!$J$123</c:f>
              <c:strCache>
                <c:ptCount val="1"/>
                <c:pt idx="0">
                  <c:v>Wpływy z podatków i opłat lokalnych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Arkusz1!$K$120:$Q$120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Arkusz1!$K$123:$Q$123</c:f>
              <c:numCache>
                <c:formatCode>#,##0.00</c:formatCode>
                <c:ptCount val="7"/>
                <c:pt idx="0">
                  <c:v>4307144.88</c:v>
                </c:pt>
                <c:pt idx="1">
                  <c:v>5496027.6600000001</c:v>
                </c:pt>
                <c:pt idx="2">
                  <c:v>5902186.9400000023</c:v>
                </c:pt>
                <c:pt idx="3">
                  <c:v>6573095.2899999991</c:v>
                </c:pt>
                <c:pt idx="4">
                  <c:v>7689808.0099999998</c:v>
                </c:pt>
                <c:pt idx="5">
                  <c:v>7746931.8199999994</c:v>
                </c:pt>
                <c:pt idx="6">
                  <c:v>8820154.0999999959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DD-47E7-8793-37EE9AD6926B}"/>
            </c:ext>
          </c:extLst>
        </c:ser>
        <c:ser>
          <c:idx val="4"/>
          <c:order val="4"/>
          <c:tx>
            <c:strRef>
              <c:f>Arkusz1!$J$124</c:f>
              <c:strCache>
                <c:ptCount val="1"/>
                <c:pt idx="0">
                  <c:v>Subwencja ogólna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Arkusz1!$K$120:$Q$120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Arkusz1!$K$124:$Q$124</c:f>
              <c:numCache>
                <c:formatCode>#,##0.00</c:formatCode>
                <c:ptCount val="7"/>
                <c:pt idx="0">
                  <c:v>9442823</c:v>
                </c:pt>
                <c:pt idx="1">
                  <c:v>9723301</c:v>
                </c:pt>
                <c:pt idx="2">
                  <c:v>10218772</c:v>
                </c:pt>
                <c:pt idx="3">
                  <c:v>9684269</c:v>
                </c:pt>
                <c:pt idx="4">
                  <c:v>12070095.4</c:v>
                </c:pt>
                <c:pt idx="5">
                  <c:v>14551833</c:v>
                </c:pt>
                <c:pt idx="6">
                  <c:v>9999803.129999999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0DD-47E7-8793-37EE9AD6926B}"/>
            </c:ext>
          </c:extLst>
        </c:ser>
        <c:ser>
          <c:idx val="5"/>
          <c:order val="5"/>
          <c:tx>
            <c:strRef>
              <c:f>Arkusz1!$J$125</c:f>
              <c:strCache>
                <c:ptCount val="1"/>
                <c:pt idx="0">
                  <c:v>Dotacje i środki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Arkusz1!$K$120:$Q$120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Arkusz1!$K$125:$Q$125</c:f>
              <c:numCache>
                <c:formatCode>#,##0.00</c:formatCode>
                <c:ptCount val="7"/>
                <c:pt idx="0">
                  <c:v>11999697.849999998</c:v>
                </c:pt>
                <c:pt idx="1">
                  <c:v>17844969.059999999</c:v>
                </c:pt>
                <c:pt idx="2">
                  <c:v>16966388.200000003</c:v>
                </c:pt>
                <c:pt idx="3">
                  <c:v>14962850.85</c:v>
                </c:pt>
                <c:pt idx="4">
                  <c:v>28464654.329999998</c:v>
                </c:pt>
                <c:pt idx="5">
                  <c:v>13060168.92</c:v>
                </c:pt>
                <c:pt idx="6">
                  <c:v>25221202.870000005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DD-47E7-8793-37EE9AD69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7293407"/>
        <c:axId val="1377304927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Arkusz1!$J$120</c15:sqref>
                        </c15:formulaRef>
                      </c:ext>
                    </c:extLst>
                    <c:strCache>
                      <c:ptCount val="1"/>
                      <c:pt idx="0">
                        <c:v>Wyszczególnienie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Arkusz1!$K$120:$Q$120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Arkusz1!$K$120:$Q$120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20DD-47E7-8793-37EE9AD6926B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Arkusz1!$J$121</c15:sqref>
                        </c15:formulaRef>
                      </c:ext>
                    </c:extLst>
                    <c:strCache>
                      <c:ptCount val="1"/>
                      <c:pt idx="0">
                        <c:v>dochody ogółem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Arkusz1!$K$120:$Q$120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Arkusz1!$K$121:$Q$121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29195662.559999999</c:v>
                      </c:pt>
                      <c:pt idx="1">
                        <c:v>36430875.340000004</c:v>
                      </c:pt>
                      <c:pt idx="2">
                        <c:v>36769319.360000007</c:v>
                      </c:pt>
                      <c:pt idx="3">
                        <c:v>37246352.710000001</c:v>
                      </c:pt>
                      <c:pt idx="4">
                        <c:v>51785367.739999995</c:v>
                      </c:pt>
                      <c:pt idx="5">
                        <c:v>40299860.740000002</c:v>
                      </c:pt>
                      <c:pt idx="6">
                        <c:v>57069191.960000001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0DD-47E7-8793-37EE9AD6926B}"/>
                  </c:ext>
                </c:extLst>
              </c15:ser>
            </c15:filteredLineSeries>
          </c:ext>
        </c:extLst>
      </c:lineChart>
      <c:catAx>
        <c:axId val="1377293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77304927"/>
        <c:crosses val="autoZero"/>
        <c:auto val="1"/>
        <c:lblAlgn val="ctr"/>
        <c:lblOffset val="100"/>
        <c:noMultiLvlLbl val="0"/>
      </c:catAx>
      <c:valAx>
        <c:axId val="1377304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77293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74594466546877"/>
          <c:y val="4.6296296296296294E-2"/>
          <c:w val="0.86269845131991774"/>
          <c:h val="0.74111393360367295"/>
        </c:manualLayout>
      </c:layout>
      <c:barChart>
        <c:barDir val="col"/>
        <c:grouping val="percentStacked"/>
        <c:varyColors val="0"/>
        <c:ser>
          <c:idx val="1"/>
          <c:order val="1"/>
          <c:tx>
            <c:strRef>
              <c:f>'budżet ogółem'!$A$4</c:f>
              <c:strCache>
                <c:ptCount val="1"/>
                <c:pt idx="0">
                  <c:v>dochody bieżące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7777777777777267E-3"/>
                  <c:y val="-7.8703703703703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32-42E4-A310-AE5A1D38378F}"/>
                </c:ext>
              </c:extLst>
            </c:dLbl>
            <c:dLbl>
              <c:idx val="2"/>
              <c:layout>
                <c:manualLayout>
                  <c:x val="-2.7777777777778286E-3"/>
                  <c:y val="3.2407407407407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32-42E4-A310-AE5A1D38378F}"/>
                </c:ext>
              </c:extLst>
            </c:dLbl>
            <c:dLbl>
              <c:idx val="3"/>
              <c:layout>
                <c:manualLayout>
                  <c:x val="2.7777777777777779E-3"/>
                  <c:y val="-4.6296296296296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32-42E4-A310-AE5A1D38378F}"/>
                </c:ext>
              </c:extLst>
            </c:dLbl>
            <c:dLbl>
              <c:idx val="4"/>
              <c:layout>
                <c:manualLayout>
                  <c:x val="-1.0185067526415994E-16"/>
                  <c:y val="2.77777777777776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32-42E4-A310-AE5A1D38378F}"/>
                </c:ext>
              </c:extLst>
            </c:dLbl>
            <c:dLbl>
              <c:idx val="5"/>
              <c:layout>
                <c:manualLayout>
                  <c:x val="-5.5555555555555558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32-42E4-A310-AE5A1D38378F}"/>
                </c:ext>
              </c:extLst>
            </c:dLbl>
            <c:dLbl>
              <c:idx val="6"/>
              <c:layout>
                <c:manualLayout>
                  <c:x val="5.5555555555553519E-3"/>
                  <c:y val="6.4814814814814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32-42E4-A310-AE5A1D3837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ogółem'!$B$4:$H$4</c:f>
              <c:numCache>
                <c:formatCode>#,##0.00</c:formatCode>
                <c:ptCount val="7"/>
                <c:pt idx="0">
                  <c:v>27388266.940000001</c:v>
                </c:pt>
                <c:pt idx="1">
                  <c:v>29431444.98</c:v>
                </c:pt>
                <c:pt idx="2">
                  <c:v>30616024.670000002</c:v>
                </c:pt>
                <c:pt idx="3">
                  <c:v>34407125.939999998</c:v>
                </c:pt>
                <c:pt idx="4">
                  <c:v>30947958.829999998</c:v>
                </c:pt>
                <c:pt idx="5">
                  <c:v>34311448.420000002</c:v>
                </c:pt>
                <c:pt idx="6">
                  <c:v>38284963.609999999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B32-42E4-A310-AE5A1D38378F}"/>
            </c:ext>
          </c:extLst>
        </c:ser>
        <c:ser>
          <c:idx val="2"/>
          <c:order val="2"/>
          <c:tx>
            <c:strRef>
              <c:f>'budżet ogółem'!$A$5</c:f>
              <c:strCache>
                <c:ptCount val="1"/>
                <c:pt idx="0">
                  <c:v>dochody majątkowe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2.31481481481481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B32-42E4-A310-AE5A1D3837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ogółem'!$B$5:$H$5</c:f>
              <c:numCache>
                <c:formatCode>#,##0.00</c:formatCode>
                <c:ptCount val="7"/>
                <c:pt idx="0">
                  <c:v>1807395.62</c:v>
                </c:pt>
                <c:pt idx="1">
                  <c:v>6999430.3600000003</c:v>
                </c:pt>
                <c:pt idx="2">
                  <c:v>6153294.6900000004</c:v>
                </c:pt>
                <c:pt idx="3">
                  <c:v>2839226.77</c:v>
                </c:pt>
                <c:pt idx="4">
                  <c:v>20837408.91</c:v>
                </c:pt>
                <c:pt idx="5">
                  <c:v>5988412.3200000003</c:v>
                </c:pt>
                <c:pt idx="6">
                  <c:v>18784228.350000001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B32-42E4-A310-AE5A1D3837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9007551"/>
        <c:axId val="79899459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ogółem'!$A$3</c15:sqref>
                        </c15:formulaRef>
                      </c:ext>
                    </c:extLst>
                    <c:strCache>
                      <c:ptCount val="1"/>
                      <c:pt idx="0">
                        <c:v>Dochody w tym: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'budżet ogółem'!$B$2:$H$2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ogółem'!$B$3:$H$3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29195662.560000002</c:v>
                      </c:pt>
                      <c:pt idx="1">
                        <c:v>36430875.340000004</c:v>
                      </c:pt>
                      <c:pt idx="2">
                        <c:v>36769319.359999999</c:v>
                      </c:pt>
                      <c:pt idx="3">
                        <c:v>37246352.710000001</c:v>
                      </c:pt>
                      <c:pt idx="4">
                        <c:v>51785367.739999995</c:v>
                      </c:pt>
                      <c:pt idx="5">
                        <c:v>40299860.740000002</c:v>
                      </c:pt>
                      <c:pt idx="6">
                        <c:v>57069191.960000001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1B32-42E4-A310-AE5A1D38378F}"/>
                  </c:ext>
                </c:extLst>
              </c15:ser>
            </c15:filteredBarSeries>
          </c:ext>
        </c:extLst>
      </c:barChart>
      <c:catAx>
        <c:axId val="799007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98994591"/>
        <c:crosses val="autoZero"/>
        <c:auto val="1"/>
        <c:lblAlgn val="ctr"/>
        <c:lblOffset val="100"/>
        <c:noMultiLvlLbl val="0"/>
      </c:catAx>
      <c:valAx>
        <c:axId val="7989945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9900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10"/>
          <c:order val="10"/>
          <c:tx>
            <c:strRef>
              <c:f>'budżet ogółem w mln (2)'!$A$38</c:f>
              <c:strCache>
                <c:ptCount val="1"/>
                <c:pt idx="0">
                  <c:v>Obciążenie dochodów ogółem obsługą zadłużenia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 w mln (2)'!$B$27:$H$27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 (2)'!$B$38:$H$38</c:f>
              <c:numCache>
                <c:formatCode>0.00%</c:formatCode>
                <c:ptCount val="7"/>
                <c:pt idx="0">
                  <c:v>2.8106365742295383E-2</c:v>
                </c:pt>
                <c:pt idx="1">
                  <c:v>3.1031537931748197E-2</c:v>
                </c:pt>
                <c:pt idx="2">
                  <c:v>2.9661341003403334E-2</c:v>
                </c:pt>
                <c:pt idx="3">
                  <c:v>4.0529387716255673E-2</c:v>
                </c:pt>
                <c:pt idx="4">
                  <c:v>3.1336115215931076E-2</c:v>
                </c:pt>
                <c:pt idx="5">
                  <c:v>4.1112993930410291E-2</c:v>
                </c:pt>
                <c:pt idx="6">
                  <c:v>2.7347575397491226E-2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2D-46C3-8024-7F5D4734D5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9412368"/>
        <c:axId val="899411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 w mln (2)'!$A$28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w dochodach bieżących No/Db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 w mln (2)'!$B$27:$H$27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 w mln (2)'!$B$28:$H$28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9.7734342076629399E-2</c:v>
                      </c:pt>
                      <c:pt idx="1">
                        <c:v>0.13157440562743308</c:v>
                      </c:pt>
                      <c:pt idx="2">
                        <c:v>0.1196277334982955</c:v>
                      </c:pt>
                      <c:pt idx="3">
                        <c:v>0.11325250870401524</c:v>
                      </c:pt>
                      <c:pt idx="4">
                        <c:v>8.6047350477233386E-2</c:v>
                      </c:pt>
                      <c:pt idx="5">
                        <c:v>3.0614658616035222E-2</c:v>
                      </c:pt>
                      <c:pt idx="6">
                        <c:v>0.11443767544435188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C42D-46C3-8024-7F5D4734D5D3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(2)'!$A$29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ze sprzedaży majątku w dochodach ogółem No+Sm/Do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(2)'!$B$29:$H$29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9.7804057165401068E-2</c:v>
                      </c:pt>
                      <c:pt idx="1">
                        <c:v>0.11128678194422979</c:v>
                      </c:pt>
                      <c:pt idx="2">
                        <c:v>0.10571534414174157</c:v>
                      </c:pt>
                      <c:pt idx="3">
                        <c:v>0.10619150285117938</c:v>
                      </c:pt>
                      <c:pt idx="4">
                        <c:v>5.1423596591418153E-2</c:v>
                      </c:pt>
                      <c:pt idx="5">
                        <c:v>3.0917880536576792E-2</c:v>
                      </c:pt>
                      <c:pt idx="6">
                        <c:v>8.11237916815951E-2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C42D-46C3-8024-7F5D4734D5D3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(2)'!$A$30</c15:sqref>
                        </c15:formulaRef>
                      </c:ext>
                    </c:extLst>
                    <c:strCache>
                      <c:ptCount val="1"/>
                      <c:pt idx="0">
                        <c:v>Udział nadwyżki operacyjnej i dochodów majątkowych w wydatkach majątkowych (wskaźnik samofinansowania) (No+Dm)/Wm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(2)'!$B$30:$H$30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1.0555727103163017</c:v>
                      </c:pt>
                      <c:pt idx="1">
                        <c:v>1.3982977160349603</c:v>
                      </c:pt>
                      <c:pt idx="2">
                        <c:v>0.91362184281959835</c:v>
                      </c:pt>
                      <c:pt idx="3">
                        <c:v>1.0408301721604822</c:v>
                      </c:pt>
                      <c:pt idx="4">
                        <c:v>0.89304672485508885</c:v>
                      </c:pt>
                      <c:pt idx="5">
                        <c:v>0.46663170809826626</c:v>
                      </c:pt>
                      <c:pt idx="6">
                        <c:v>0.98501557185500621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C42D-46C3-8024-7F5D4734D5D3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(2)'!$A$31</c15:sqref>
                        </c15:formulaRef>
                      </c:ext>
                    </c:extLst>
                    <c:strCache>
                      <c:ptCount val="1"/>
                      <c:pt idx="0">
                        <c:v>Odsetek dochodów ogółem pozostający po zakończeniu roku budżetowego ((Do+P) - (Wo+R)) / Do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(2)'!$B$31:$H$31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0.11139171078294585</c:v>
                      </c:pt>
                      <c:pt idx="1">
                        <c:v>0.21920813720420476</c:v>
                      </c:pt>
                      <c:pt idx="2">
                        <c:v>0.22752781926937463</c:v>
                      </c:pt>
                      <c:pt idx="3">
                        <c:v>0.1976108352757957</c:v>
                      </c:pt>
                      <c:pt idx="4">
                        <c:v>0.10709246148147548</c:v>
                      </c:pt>
                      <c:pt idx="5">
                        <c:v>2.4660047994002076E-2</c:v>
                      </c:pt>
                      <c:pt idx="6">
                        <c:v>6.5327445193425954E-2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C42D-46C3-8024-7F5D4734D5D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(2)'!$A$32</c15:sqref>
                        </c15:formulaRef>
                      </c:ext>
                    </c:extLst>
                    <c:strCache>
                      <c:ptCount val="1"/>
                      <c:pt idx="0">
                        <c:v>Potencjał rozwojowy w relacji do wydatków majątkowych i spłat kapitału (Pbzwr+(Do-Wb)) / (Wm+Rs)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(2)'!$B$32:$H$32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1.2912587389541896</c:v>
                      </c:pt>
                      <c:pt idx="1">
                        <c:v>1.5980883699516102</c:v>
                      </c:pt>
                      <c:pt idx="2">
                        <c:v>1.5168870953789495</c:v>
                      </c:pt>
                      <c:pt idx="3">
                        <c:v>1.9507345438967161</c:v>
                      </c:pt>
                      <c:pt idx="4">
                        <c:v>1.117438847452189</c:v>
                      </c:pt>
                      <c:pt idx="5">
                        <c:v>0.76800774144841621</c:v>
                      </c:pt>
                      <c:pt idx="6">
                        <c:v>0.98887356788905612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C42D-46C3-8024-7F5D4734D5D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(2)'!$A$33</c15:sqref>
                        </c15:formulaRef>
                      </c:ext>
                    </c:extLst>
                    <c:strCache>
                      <c:ptCount val="1"/>
                      <c:pt idx="0">
                        <c:v>Potencjał inwestycyjny w relacji do wydatków majątkowych (Pbzwr+(Do-Wb-Rs)) / Wm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(2)'!$B$33:$H$33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1.3429663311732178</c:v>
                      </c:pt>
                      <c:pt idx="1">
                        <c:v>1.6798585620004978</c:v>
                      </c:pt>
                      <c:pt idx="2">
                        <c:v>1.564605834626561</c:v>
                      </c:pt>
                      <c:pt idx="3">
                        <c:v>2.137306317919649</c:v>
                      </c:pt>
                      <c:pt idx="4">
                        <c:v>1.1232515755735104</c:v>
                      </c:pt>
                      <c:pt idx="5">
                        <c:v>0.74802365899979606</c:v>
                      </c:pt>
                      <c:pt idx="6">
                        <c:v>0.98844217348051733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42D-46C3-8024-7F5D4734D5D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(2)'!$A$34</c15:sqref>
                        </c15:formulaRef>
                      </c:ext>
                    </c:extLst>
                    <c:strCache>
                      <c:ptCount val="1"/>
                      <c:pt idx="0">
                        <c:v>Wykorzystanie potencjału inwestycyjnego Wm / (Pbzwr+(Do-Wb-Rs))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(2)'!$B$34:$H$34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0.74462030565308224</c:v>
                      </c:pt>
                      <c:pt idx="1">
                        <c:v>0.59528821212729199</c:v>
                      </c:pt>
                      <c:pt idx="2">
                        <c:v>0.6391386110602606</c:v>
                      </c:pt>
                      <c:pt idx="3">
                        <c:v>0.46787865249626542</c:v>
                      </c:pt>
                      <c:pt idx="4">
                        <c:v>0.89027251040304067</c:v>
                      </c:pt>
                      <c:pt idx="5">
                        <c:v>1.3368561113924242</c:v>
                      </c:pt>
                      <c:pt idx="6">
                        <c:v>1.0116929718597347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42D-46C3-8024-7F5D4734D5D3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(2)'!$A$35</c15:sqref>
                        </c15:formulaRef>
                      </c:ext>
                    </c:extLst>
                    <c:strCache>
                      <c:ptCount val="1"/>
                      <c:pt idx="0">
                        <c:v>Wskaźnik jednoroczny średniej z art. 243 ustawy o finansach publicznych (z uwzględnieniem dochodów ze sprzedaży majątku) ((Db-Dbe) - (Wb-Wbe-Wbd)+Sm)/ (Db-Dbd)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(2)'!$B$35:$H$35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0.11042055170468659</c:v>
                      </c:pt>
                      <c:pt idx="1">
                        <c:v>0.13812303890244201</c:v>
                      </c:pt>
                      <c:pt idx="2">
                        <c:v>0.13422517054928051</c:v>
                      </c:pt>
                      <c:pt idx="3">
                        <c:v>0.11219230361236708</c:v>
                      </c:pt>
                      <c:pt idx="4">
                        <c:v>8.9266457710878808E-2</c:v>
                      </c:pt>
                      <c:pt idx="5">
                        <c:v>3.6498082520949361E-2</c:v>
                      </c:pt>
                      <c:pt idx="6">
                        <c:v>0.11837181957917566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42D-46C3-8024-7F5D4734D5D3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(2)'!$A$36</c15:sqref>
                        </c15:formulaRef>
                      </c:ext>
                    </c:extLst>
                    <c:strCache>
                      <c:ptCount val="1"/>
                      <c:pt idx="0">
                        <c:v>Udział zobowiązań ogółem w dochodach ogółem Zo/Do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(2)'!$B$36:$H$36</c15:sqref>
                        </c15:formulaRef>
                      </c:ext>
                    </c:extLst>
                    <c:numCache>
                      <c:formatCode>0.00%</c:formatCode>
                      <c:ptCount val="7"/>
                      <c:pt idx="0">
                        <c:v>0.13156258509654453</c:v>
                      </c:pt>
                      <c:pt idx="1">
                        <c:v>0.15036849345163167</c:v>
                      </c:pt>
                      <c:pt idx="2">
                        <c:v>0.18316520287091873</c:v>
                      </c:pt>
                      <c:pt idx="3">
                        <c:v>0.14672201282497063</c:v>
                      </c:pt>
                      <c:pt idx="4">
                        <c:v>0.12483950818807105</c:v>
                      </c:pt>
                      <c:pt idx="5">
                        <c:v>0.24715161459885482</c:v>
                      </c:pt>
                      <c:pt idx="6">
                        <c:v>0.18806074313304505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42D-46C3-8024-7F5D4734D5D3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(2)'!$A$37</c15:sqref>
                        </c15:formulaRef>
                      </c:ext>
                    </c:extLst>
                    <c:strCache>
                      <c:ptCount val="1"/>
                      <c:pt idx="0">
                        <c:v>Relacja zadłużenia do nadwyżki operacyjnej Zo/No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l-PL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(2)'!$B$27:$H$27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 w mln (2)'!$B$37:$H$37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1.4349573334396801</c:v>
                      </c:pt>
                      <c:pt idx="1">
                        <c:v>1.4146319192123364</c:v>
                      </c:pt>
                      <c:pt idx="2">
                        <c:v>1.838856707635226</c:v>
                      </c:pt>
                      <c:pt idx="3">
                        <c:v>1.402435187271974</c:v>
                      </c:pt>
                      <c:pt idx="4">
                        <c:v>2.4276697170750778</c:v>
                      </c:pt>
                      <c:pt idx="5">
                        <c:v>9.4819688595547813</c:v>
                      </c:pt>
                      <c:pt idx="6">
                        <c:v>2.4496419193657721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42D-46C3-8024-7F5D4734D5D3}"/>
                  </c:ext>
                </c:extLst>
              </c15:ser>
            </c15:filteredLineSeries>
          </c:ext>
        </c:extLst>
      </c:lineChart>
      <c:catAx>
        <c:axId val="89941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1888"/>
        <c:crosses val="autoZero"/>
        <c:auto val="1"/>
        <c:lblAlgn val="ctr"/>
        <c:lblOffset val="100"/>
        <c:noMultiLvlLbl val="0"/>
      </c:catAx>
      <c:valAx>
        <c:axId val="899411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9412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'budżet ogółem w mln (2)'!$A$28</c:f>
              <c:strCache>
                <c:ptCount val="1"/>
                <c:pt idx="0">
                  <c:v>Udział nadwyżki operacyjnej w dochodach bieżących No/Db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'budżet ogółem w mln (2)'!$B$27:$H$27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 w mln (2)'!$B$28:$H$28</c:f>
              <c:numCache>
                <c:formatCode>0.00%</c:formatCode>
                <c:ptCount val="7"/>
                <c:pt idx="0">
                  <c:v>9.7734342076629399E-2</c:v>
                </c:pt>
                <c:pt idx="1">
                  <c:v>0.13157440562743308</c:v>
                </c:pt>
                <c:pt idx="2">
                  <c:v>0.1196277334982955</c:v>
                </c:pt>
                <c:pt idx="3">
                  <c:v>0.11325250870401524</c:v>
                </c:pt>
                <c:pt idx="4">
                  <c:v>8.6047350477233386E-2</c:v>
                </c:pt>
                <c:pt idx="5">
                  <c:v>3.0614658616035222E-2</c:v>
                </c:pt>
                <c:pt idx="6">
                  <c:v>0.11443767544435188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56F-4DFB-8D5A-7DF92B65C2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68932096"/>
        <c:axId val="968933536"/>
      </c:lineChart>
      <c:catAx>
        <c:axId val="96893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68933536"/>
        <c:crosses val="autoZero"/>
        <c:auto val="1"/>
        <c:lblAlgn val="ctr"/>
        <c:lblOffset val="100"/>
        <c:noMultiLvlLbl val="0"/>
      </c:catAx>
      <c:valAx>
        <c:axId val="96893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68932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'budżet ogółem'!$A$4</c:f>
              <c:strCache>
                <c:ptCount val="1"/>
                <c:pt idx="0">
                  <c:v>dochody bieżące</c:v>
                </c:pt>
              </c:strCache>
            </c:strRef>
          </c:tx>
          <c:spPr>
            <a:ln w="28575" cap="rnd">
              <a:solidFill>
                <a:srgbClr val="2A981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'budżet ogółem'!$B$2:$H$2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ogółem'!$B$4:$H$4</c:f>
              <c:numCache>
                <c:formatCode>#,##0.00</c:formatCode>
                <c:ptCount val="7"/>
                <c:pt idx="0">
                  <c:v>27388266.940000001</c:v>
                </c:pt>
                <c:pt idx="1">
                  <c:v>29431444.98</c:v>
                </c:pt>
                <c:pt idx="2">
                  <c:v>30616024.670000002</c:v>
                </c:pt>
                <c:pt idx="3">
                  <c:v>34407125.939999998</c:v>
                </c:pt>
                <c:pt idx="4">
                  <c:v>30947958.829999998</c:v>
                </c:pt>
                <c:pt idx="5">
                  <c:v>34311448.420000002</c:v>
                </c:pt>
                <c:pt idx="6">
                  <c:v>38284963.609999999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2E-4CDD-B36E-BAF8B9EC3F07}"/>
            </c:ext>
          </c:extLst>
        </c:ser>
        <c:ser>
          <c:idx val="4"/>
          <c:order val="4"/>
          <c:tx>
            <c:strRef>
              <c:f>'budżet ogółem'!$A$7</c:f>
              <c:strCache>
                <c:ptCount val="1"/>
                <c:pt idx="0">
                  <c:v>wydatki bieżące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5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'budżet ogółem'!$B$2:$H$2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strCache>
            </c:strRef>
          </c:cat>
          <c:val>
            <c:numRef>
              <c:f>'budżet ogółem'!$B$7:$H$7</c:f>
              <c:numCache>
                <c:formatCode>#,##0.00</c:formatCode>
                <c:ptCount val="7"/>
                <c:pt idx="0">
                  <c:v>24711492.690000001</c:v>
                </c:pt>
                <c:pt idx="1">
                  <c:v>25559020.100000001</c:v>
                </c:pt>
                <c:pt idx="2">
                  <c:v>26953499.030000001</c:v>
                </c:pt>
                <c:pt idx="3">
                  <c:v>30510432.609999999</c:v>
                </c:pt>
                <c:pt idx="4">
                  <c:v>28284968.969999999</c:v>
                </c:pt>
                <c:pt idx="5">
                  <c:v>33261015.140000001</c:v>
                </c:pt>
                <c:pt idx="6">
                  <c:v>33903721.369999997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62E-4CDD-B36E-BAF8B9EC3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06684191"/>
        <c:axId val="140668851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'budżet ogółem'!$A$3</c15:sqref>
                        </c15:formulaRef>
                      </c:ext>
                    </c:extLst>
                    <c:strCache>
                      <c:ptCount val="1"/>
                      <c:pt idx="0">
                        <c:v>Dochody w tym: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'budżet ogółem'!$B$2:$H$2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'budżet ogółem'!$B$3:$H$3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29195662.560000002</c:v>
                      </c:pt>
                      <c:pt idx="1">
                        <c:v>36430875.340000004</c:v>
                      </c:pt>
                      <c:pt idx="2">
                        <c:v>36769319.359999999</c:v>
                      </c:pt>
                      <c:pt idx="3">
                        <c:v>37246352.710000001</c:v>
                      </c:pt>
                      <c:pt idx="4">
                        <c:v>51785367.739999995</c:v>
                      </c:pt>
                      <c:pt idx="5">
                        <c:v>40299860.740000002</c:v>
                      </c:pt>
                      <c:pt idx="6">
                        <c:v>57069191.960000001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D62E-4CDD-B36E-BAF8B9EC3F07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ogółem'!$A$5</c15:sqref>
                        </c15:formulaRef>
                      </c:ext>
                    </c:extLst>
                    <c:strCache>
                      <c:ptCount val="1"/>
                      <c:pt idx="0">
                        <c:v>dochody majątkowe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ogółem'!$B$5:$H$5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1807395.62</c:v>
                      </c:pt>
                      <c:pt idx="1">
                        <c:v>6999430.3600000003</c:v>
                      </c:pt>
                      <c:pt idx="2">
                        <c:v>6153294.6900000004</c:v>
                      </c:pt>
                      <c:pt idx="3">
                        <c:v>2839226.77</c:v>
                      </c:pt>
                      <c:pt idx="4">
                        <c:v>20837408.91</c:v>
                      </c:pt>
                      <c:pt idx="5">
                        <c:v>5988412.3200000003</c:v>
                      </c:pt>
                      <c:pt idx="6">
                        <c:v>18784228.350000001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D62E-4CDD-B36E-BAF8B9EC3F07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ogółem'!$A$6</c15:sqref>
                        </c15:formulaRef>
                      </c:ext>
                    </c:extLst>
                    <c:strCache>
                      <c:ptCount val="1"/>
                      <c:pt idx="0">
                        <c:v>Wydatki w tym: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4"/>
                    </a:solidFill>
                    <a:ln w="9525">
                      <a:solidFill>
                        <a:schemeClr val="accent4"/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ogółem'!$B$6:$H$6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28959584.580000002</c:v>
                      </c:pt>
                      <c:pt idx="1">
                        <c:v>33334084.82</c:v>
                      </c:pt>
                      <c:pt idx="2">
                        <c:v>37697353.730000004</c:v>
                      </c:pt>
                      <c:pt idx="3">
                        <c:v>36982112.890000001</c:v>
                      </c:pt>
                      <c:pt idx="4">
                        <c:v>54599828.109999999</c:v>
                      </c:pt>
                      <c:pt idx="5">
                        <c:v>48345385.700000003</c:v>
                      </c:pt>
                      <c:pt idx="6">
                        <c:v>57421593.829999998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D62E-4CDD-B36E-BAF8B9EC3F07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ogółem'!$A$8</c15:sqref>
                        </c15:formulaRef>
                      </c:ext>
                    </c:extLst>
                    <c:strCache>
                      <c:ptCount val="1"/>
                      <c:pt idx="0">
                        <c:v>wydatki majątkowe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ogółem'!$B$2:$H$2</c15:sqref>
                        </c15:formulaRef>
                      </c:ext>
                    </c:extLst>
                    <c:strCach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'budżet ogółem'!$B$8:$H$8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4248091.8899999997</c:v>
                      </c:pt>
                      <c:pt idx="1">
                        <c:v>7775064.7199999997</c:v>
                      </c:pt>
                      <c:pt idx="2">
                        <c:v>10743854.699999999</c:v>
                      </c:pt>
                      <c:pt idx="3">
                        <c:v>6471680.2800000003</c:v>
                      </c:pt>
                      <c:pt idx="4">
                        <c:v>26314859.140000001</c:v>
                      </c:pt>
                      <c:pt idx="5">
                        <c:v>15084370.560000001</c:v>
                      </c:pt>
                      <c:pt idx="6">
                        <c:v>23517872.460000001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D62E-4CDD-B36E-BAF8B9EC3F07}"/>
                  </c:ext>
                </c:extLst>
              </c15:ser>
            </c15:filteredLineSeries>
          </c:ext>
        </c:extLst>
      </c:lineChart>
      <c:catAx>
        <c:axId val="14066841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06688511"/>
        <c:crosses val="autoZero"/>
        <c:auto val="1"/>
        <c:lblAlgn val="ctr"/>
        <c:lblOffset val="100"/>
        <c:noMultiLvlLbl val="0"/>
      </c:catAx>
      <c:valAx>
        <c:axId val="1406688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066841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1"/>
          <c:order val="1"/>
          <c:tx>
            <c:strRef>
              <c:f>Arkusz1!$J$111</c:f>
              <c:strCache>
                <c:ptCount val="1"/>
                <c:pt idx="0">
                  <c:v>wydatki bieżące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Arkusz1!$K$109:$Q$109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Arkusz1!$K$111:$Q$111</c:f>
              <c:numCache>
                <c:formatCode>#,##0.00</c:formatCode>
                <c:ptCount val="7"/>
                <c:pt idx="0">
                  <c:v>24711492.690000001</c:v>
                </c:pt>
                <c:pt idx="1">
                  <c:v>25559020.100000001</c:v>
                </c:pt>
                <c:pt idx="2">
                  <c:v>26953499.030000001</c:v>
                </c:pt>
                <c:pt idx="3">
                  <c:v>30510432.609999999</c:v>
                </c:pt>
                <c:pt idx="4">
                  <c:v>28284968.969999999</c:v>
                </c:pt>
                <c:pt idx="5">
                  <c:v>33261015.140000001</c:v>
                </c:pt>
                <c:pt idx="6">
                  <c:v>33903721.369999997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9F-4B01-BA73-44457CF09195}"/>
            </c:ext>
          </c:extLst>
        </c:ser>
        <c:ser>
          <c:idx val="2"/>
          <c:order val="2"/>
          <c:tx>
            <c:strRef>
              <c:f>Arkusz1!$J$112</c:f>
              <c:strCache>
                <c:ptCount val="1"/>
                <c:pt idx="0">
                  <c:v>wydatki majątkowe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Arkusz1!$K$109:$Q$109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Arkusz1!$K$112:$Q$112</c:f>
              <c:numCache>
                <c:formatCode>#,##0.00</c:formatCode>
                <c:ptCount val="7"/>
                <c:pt idx="0">
                  <c:v>4248091.8899999997</c:v>
                </c:pt>
                <c:pt idx="1">
                  <c:v>7775064.7199999997</c:v>
                </c:pt>
                <c:pt idx="2">
                  <c:v>10743854.699999999</c:v>
                </c:pt>
                <c:pt idx="3">
                  <c:v>6471680.2800000003</c:v>
                </c:pt>
                <c:pt idx="4">
                  <c:v>26314859.140000001</c:v>
                </c:pt>
                <c:pt idx="5">
                  <c:v>15084370.560000001</c:v>
                </c:pt>
                <c:pt idx="6">
                  <c:v>23517872.460000001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9F-4B01-BA73-44457CF091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92120143"/>
        <c:axId val="98904287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Arkusz1!$J$110</c15:sqref>
                        </c15:formulaRef>
                      </c:ext>
                    </c:extLst>
                    <c:strCache>
                      <c:ptCount val="1"/>
                      <c:pt idx="0">
                        <c:v>Wydatki w tym: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Arkusz1!$K$109:$Q$109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  <c:pt idx="4">
                        <c:v>2023</c:v>
                      </c:pt>
                      <c:pt idx="5">
                        <c:v>2024</c:v>
                      </c:pt>
                      <c:pt idx="6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Arkusz1!$K$110:$Q$110</c15:sqref>
                        </c15:formulaRef>
                      </c:ext>
                    </c:extLst>
                    <c:numCache>
                      <c:formatCode>#,##0.00</c:formatCode>
                      <c:ptCount val="7"/>
                      <c:pt idx="0">
                        <c:v>28959584.580000002</c:v>
                      </c:pt>
                      <c:pt idx="1">
                        <c:v>33334084.82</c:v>
                      </c:pt>
                      <c:pt idx="2">
                        <c:v>37697353.730000004</c:v>
                      </c:pt>
                      <c:pt idx="3">
                        <c:v>36982112.890000001</c:v>
                      </c:pt>
                      <c:pt idx="4">
                        <c:v>54599828.109999999</c:v>
                      </c:pt>
                      <c:pt idx="5">
                        <c:v>48345385.700000003</c:v>
                      </c:pt>
                      <c:pt idx="6">
                        <c:v>57421593.829999998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729F-4B01-BA73-44457CF09195}"/>
                  </c:ext>
                </c:extLst>
              </c15:ser>
            </c15:filteredBarSeries>
          </c:ext>
        </c:extLst>
      </c:barChart>
      <c:catAx>
        <c:axId val="992120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89042879"/>
        <c:crosses val="autoZero"/>
        <c:auto val="1"/>
        <c:lblAlgn val="ctr"/>
        <c:lblOffset val="100"/>
        <c:noMultiLvlLbl val="0"/>
      </c:catAx>
      <c:valAx>
        <c:axId val="9890428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92120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Arkusz5!$B$24:$B$31</c:f>
              <c:strCache>
                <c:ptCount val="8"/>
                <c:pt idx="0">
                  <c:v>8 857 315,59</c:v>
                </c:pt>
                <c:pt idx="1">
                  <c:v>10 721 398,16</c:v>
                </c:pt>
                <c:pt idx="2">
                  <c:v>124 918,00</c:v>
                </c:pt>
                <c:pt idx="3">
                  <c:v>160 080,24</c:v>
                </c:pt>
                <c:pt idx="4">
                  <c:v>5 992 396,06</c:v>
                </c:pt>
                <c:pt idx="5">
                  <c:v>76 934,00</c:v>
                </c:pt>
                <c:pt idx="6">
                  <c:v>270 737,98</c:v>
                </c:pt>
                <c:pt idx="7">
                  <c:v>0,00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Arkusz5!$A$24:$A$42</c:f>
              <c:strCache>
                <c:ptCount val="19"/>
                <c:pt idx="0">
                  <c:v>010 - Rolnictwo i łowiectwo</c:v>
                </c:pt>
                <c:pt idx="1">
                  <c:v>600 - Transport i łączność</c:v>
                </c:pt>
                <c:pt idx="2">
                  <c:v>700 - Gospodarka mieszkaniowa</c:v>
                </c:pt>
                <c:pt idx="3">
                  <c:v>710 - Działalność usługowa</c:v>
                </c:pt>
                <c:pt idx="4">
                  <c:v>750 - Administracja publiczna</c:v>
                </c:pt>
                <c:pt idx="5">
                  <c:v>751 - Urzędy naczelnych organów władzy państwowej, kontroli i ochrony prawa oraz sądownictwa</c:v>
                </c:pt>
                <c:pt idx="6">
                  <c:v>752 - Obrona narodowa</c:v>
                </c:pt>
                <c:pt idx="7">
                  <c:v>753 - Obowiązkowe ubezpieczenia społeczne</c:v>
                </c:pt>
                <c:pt idx="8">
                  <c:v>754 - Bezpieczeństwo publiczne i ochrona przeciwpożarowa</c:v>
                </c:pt>
                <c:pt idx="9">
                  <c:v>757 - Obsługa długu publicznego</c:v>
                </c:pt>
                <c:pt idx="10">
                  <c:v>758 - Różne rozliczenia</c:v>
                </c:pt>
                <c:pt idx="11">
                  <c:v>801 - Oświata i wychowanie</c:v>
                </c:pt>
                <c:pt idx="12">
                  <c:v>851 - Ochrona zdrowia</c:v>
                </c:pt>
                <c:pt idx="13">
                  <c:v>852 - Pomoc społeczna</c:v>
                </c:pt>
                <c:pt idx="14">
                  <c:v>854 -  Edukacyjna opieka wychowawcza</c:v>
                </c:pt>
                <c:pt idx="15">
                  <c:v>855 - Rodzina</c:v>
                </c:pt>
                <c:pt idx="16">
                  <c:v>900 - Gospodarka komunalna i ochrona środowiska</c:v>
                </c:pt>
                <c:pt idx="17">
                  <c:v>921 - Kultura i ochrona dziedzictwa narodowego</c:v>
                </c:pt>
                <c:pt idx="18">
                  <c:v>926 - Kultura fizyczna i sport</c:v>
                </c:pt>
              </c:strCache>
            </c:strRef>
          </c:cat>
          <c:val>
            <c:numRef>
              <c:f>Arkusz5!$B$32:$B$42</c:f>
            </c:numRef>
          </c:val>
          <c:extLst>
            <c:ext xmlns:c16="http://schemas.microsoft.com/office/drawing/2014/chart" uri="{C3380CC4-5D6E-409C-BE32-E72D297353CC}">
              <c16:uniqueId val="{00000000-D350-4E52-9DD7-0F7C4291A571}"/>
            </c:ext>
          </c:extLst>
        </c:ser>
        <c:ser>
          <c:idx val="1"/>
          <c:order val="1"/>
          <c:tx>
            <c:strRef>
              <c:f>Arkusz5!$C$24:$C$31</c:f>
              <c:strCache>
                <c:ptCount val="8"/>
                <c:pt idx="0">
                  <c:v>7 411 010,51</c:v>
                </c:pt>
                <c:pt idx="1">
                  <c:v>9 784 192,43</c:v>
                </c:pt>
                <c:pt idx="2">
                  <c:v>74 401,68</c:v>
                </c:pt>
                <c:pt idx="3">
                  <c:v>153 695,63</c:v>
                </c:pt>
                <c:pt idx="4">
                  <c:v>5 290 695,02</c:v>
                </c:pt>
                <c:pt idx="5">
                  <c:v>76 934,00</c:v>
                </c:pt>
                <c:pt idx="6">
                  <c:v>260 637,98</c:v>
                </c:pt>
                <c:pt idx="7">
                  <c:v>0,00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Arkusz5!$A$24:$A$42</c:f>
              <c:strCache>
                <c:ptCount val="19"/>
                <c:pt idx="0">
                  <c:v>010 - Rolnictwo i łowiectwo</c:v>
                </c:pt>
                <c:pt idx="1">
                  <c:v>600 - Transport i łączność</c:v>
                </c:pt>
                <c:pt idx="2">
                  <c:v>700 - Gospodarka mieszkaniowa</c:v>
                </c:pt>
                <c:pt idx="3">
                  <c:v>710 - Działalność usługowa</c:v>
                </c:pt>
                <c:pt idx="4">
                  <c:v>750 - Administracja publiczna</c:v>
                </c:pt>
                <c:pt idx="5">
                  <c:v>751 - Urzędy naczelnych organów władzy państwowej, kontroli i ochrony prawa oraz sądownictwa</c:v>
                </c:pt>
                <c:pt idx="6">
                  <c:v>752 - Obrona narodowa</c:v>
                </c:pt>
                <c:pt idx="7">
                  <c:v>753 - Obowiązkowe ubezpieczenia społeczne</c:v>
                </c:pt>
                <c:pt idx="8">
                  <c:v>754 - Bezpieczeństwo publiczne i ochrona przeciwpożarowa</c:v>
                </c:pt>
                <c:pt idx="9">
                  <c:v>757 - Obsługa długu publicznego</c:v>
                </c:pt>
                <c:pt idx="10">
                  <c:v>758 - Różne rozliczenia</c:v>
                </c:pt>
                <c:pt idx="11">
                  <c:v>801 - Oświata i wychowanie</c:v>
                </c:pt>
                <c:pt idx="12">
                  <c:v>851 - Ochrona zdrowia</c:v>
                </c:pt>
                <c:pt idx="13">
                  <c:v>852 - Pomoc społeczna</c:v>
                </c:pt>
                <c:pt idx="14">
                  <c:v>854 -  Edukacyjna opieka wychowawcza</c:v>
                </c:pt>
                <c:pt idx="15">
                  <c:v>855 - Rodzina</c:v>
                </c:pt>
                <c:pt idx="16">
                  <c:v>900 - Gospodarka komunalna i ochrona środowiska</c:v>
                </c:pt>
                <c:pt idx="17">
                  <c:v>921 - Kultura i ochrona dziedzictwa narodowego</c:v>
                </c:pt>
                <c:pt idx="18">
                  <c:v>926 - Kultura fizyczna i sport</c:v>
                </c:pt>
              </c:strCache>
            </c:strRef>
          </c:cat>
          <c:val>
            <c:numRef>
              <c:f>Arkusz5!$C$32:$C$42</c:f>
            </c:numRef>
          </c:val>
          <c:extLst>
            <c:ext xmlns:c16="http://schemas.microsoft.com/office/drawing/2014/chart" uri="{C3380CC4-5D6E-409C-BE32-E72D297353CC}">
              <c16:uniqueId val="{00000001-D350-4E52-9DD7-0F7C4291A571}"/>
            </c:ext>
          </c:extLst>
        </c:ser>
        <c:ser>
          <c:idx val="2"/>
          <c:order val="2"/>
          <c:tx>
            <c:strRef>
              <c:f>Arkusz5!$D$24:$D$31</c:f>
              <c:strCache>
                <c:ptCount val="8"/>
                <c:pt idx="0">
                  <c:v>83,67%</c:v>
                </c:pt>
                <c:pt idx="1">
                  <c:v>91,26%</c:v>
                </c:pt>
                <c:pt idx="2">
                  <c:v>59,56%</c:v>
                </c:pt>
                <c:pt idx="3">
                  <c:v>96,01%</c:v>
                </c:pt>
                <c:pt idx="4">
                  <c:v>88,29%</c:v>
                </c:pt>
                <c:pt idx="5">
                  <c:v>100,00%</c:v>
                </c:pt>
                <c:pt idx="6">
                  <c:v>96,27%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Arkusz5!$A$24:$A$42</c:f>
              <c:strCache>
                <c:ptCount val="19"/>
                <c:pt idx="0">
                  <c:v>010 - Rolnictwo i łowiectwo</c:v>
                </c:pt>
                <c:pt idx="1">
                  <c:v>600 - Transport i łączność</c:v>
                </c:pt>
                <c:pt idx="2">
                  <c:v>700 - Gospodarka mieszkaniowa</c:v>
                </c:pt>
                <c:pt idx="3">
                  <c:v>710 - Działalność usługowa</c:v>
                </c:pt>
                <c:pt idx="4">
                  <c:v>750 - Administracja publiczna</c:v>
                </c:pt>
                <c:pt idx="5">
                  <c:v>751 - Urzędy naczelnych organów władzy państwowej, kontroli i ochrony prawa oraz sądownictwa</c:v>
                </c:pt>
                <c:pt idx="6">
                  <c:v>752 - Obrona narodowa</c:v>
                </c:pt>
                <c:pt idx="7">
                  <c:v>753 - Obowiązkowe ubezpieczenia społeczne</c:v>
                </c:pt>
                <c:pt idx="8">
                  <c:v>754 - Bezpieczeństwo publiczne i ochrona przeciwpożarowa</c:v>
                </c:pt>
                <c:pt idx="9">
                  <c:v>757 - Obsługa długu publicznego</c:v>
                </c:pt>
                <c:pt idx="10">
                  <c:v>758 - Różne rozliczenia</c:v>
                </c:pt>
                <c:pt idx="11">
                  <c:v>801 - Oświata i wychowanie</c:v>
                </c:pt>
                <c:pt idx="12">
                  <c:v>851 - Ochrona zdrowia</c:v>
                </c:pt>
                <c:pt idx="13">
                  <c:v>852 - Pomoc społeczna</c:v>
                </c:pt>
                <c:pt idx="14">
                  <c:v>854 -  Edukacyjna opieka wychowawcza</c:v>
                </c:pt>
                <c:pt idx="15">
                  <c:v>855 - Rodzina</c:v>
                </c:pt>
                <c:pt idx="16">
                  <c:v>900 - Gospodarka komunalna i ochrona środowiska</c:v>
                </c:pt>
                <c:pt idx="17">
                  <c:v>921 - Kultura i ochrona dziedzictwa narodowego</c:v>
                </c:pt>
                <c:pt idx="18">
                  <c:v>926 - Kultura fizyczna i sport</c:v>
                </c:pt>
              </c:strCache>
            </c:strRef>
          </c:cat>
          <c:val>
            <c:numRef>
              <c:f>Arkusz5!$D$32:$D$42</c:f>
            </c:numRef>
          </c:val>
          <c:extLst>
            <c:ext xmlns:c16="http://schemas.microsoft.com/office/drawing/2014/chart" uri="{C3380CC4-5D6E-409C-BE32-E72D297353CC}">
              <c16:uniqueId val="{00000002-D350-4E52-9DD7-0F7C4291A571}"/>
            </c:ext>
          </c:extLst>
        </c:ser>
        <c:ser>
          <c:idx val="3"/>
          <c:order val="3"/>
          <c:tx>
            <c:strRef>
              <c:f>Arkusz5!$E$23</c:f>
              <c:strCache>
                <c:ptCount val="1"/>
                <c:pt idx="0">
                  <c:v>wydatki wykonanie / wydatki wykonane ogółem w %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Arkusz5!$A$24:$A$42</c:f>
              <c:strCache>
                <c:ptCount val="19"/>
                <c:pt idx="0">
                  <c:v>010 - Rolnictwo i łowiectwo</c:v>
                </c:pt>
                <c:pt idx="1">
                  <c:v>600 - Transport i łączność</c:v>
                </c:pt>
                <c:pt idx="2">
                  <c:v>700 - Gospodarka mieszkaniowa</c:v>
                </c:pt>
                <c:pt idx="3">
                  <c:v>710 - Działalność usługowa</c:v>
                </c:pt>
                <c:pt idx="4">
                  <c:v>750 - Administracja publiczna</c:v>
                </c:pt>
                <c:pt idx="5">
                  <c:v>751 - Urzędy naczelnych organów władzy państwowej, kontroli i ochrony prawa oraz sądownictwa</c:v>
                </c:pt>
                <c:pt idx="6">
                  <c:v>752 - Obrona narodowa</c:v>
                </c:pt>
                <c:pt idx="7">
                  <c:v>753 - Obowiązkowe ubezpieczenia społeczne</c:v>
                </c:pt>
                <c:pt idx="8">
                  <c:v>754 - Bezpieczeństwo publiczne i ochrona przeciwpożarowa</c:v>
                </c:pt>
                <c:pt idx="9">
                  <c:v>757 - Obsługa długu publicznego</c:v>
                </c:pt>
                <c:pt idx="10">
                  <c:v>758 - Różne rozliczenia</c:v>
                </c:pt>
                <c:pt idx="11">
                  <c:v>801 - Oświata i wychowanie</c:v>
                </c:pt>
                <c:pt idx="12">
                  <c:v>851 - Ochrona zdrowia</c:v>
                </c:pt>
                <c:pt idx="13">
                  <c:v>852 - Pomoc społeczna</c:v>
                </c:pt>
                <c:pt idx="14">
                  <c:v>854 -  Edukacyjna opieka wychowawcza</c:v>
                </c:pt>
                <c:pt idx="15">
                  <c:v>855 - Rodzina</c:v>
                </c:pt>
                <c:pt idx="16">
                  <c:v>900 - Gospodarka komunalna i ochrona środowiska</c:v>
                </c:pt>
                <c:pt idx="17">
                  <c:v>921 - Kultura i ochrona dziedzictwa narodowego</c:v>
                </c:pt>
                <c:pt idx="18">
                  <c:v>926 - Kultura fizyczna i sport</c:v>
                </c:pt>
              </c:strCache>
            </c:strRef>
          </c:cat>
          <c:val>
            <c:numRef>
              <c:f>Arkusz5!$E$24:$E$42</c:f>
              <c:numCache>
                <c:formatCode>0.00%</c:formatCode>
                <c:ptCount val="19"/>
                <c:pt idx="0">
                  <c:v>0.12906312792258487</c:v>
                </c:pt>
                <c:pt idx="1">
                  <c:v>0.17039221270950222</c:v>
                </c:pt>
                <c:pt idx="2">
                  <c:v>1.2957090710555778E-3</c:v>
                </c:pt>
                <c:pt idx="3">
                  <c:v>2.6766172749405903E-3</c:v>
                </c:pt>
                <c:pt idx="4">
                  <c:v>9.2137724976137231E-2</c:v>
                </c:pt>
                <c:pt idx="5">
                  <c:v>1.3398095536631676E-3</c:v>
                </c:pt>
                <c:pt idx="6">
                  <c:v>4.5390237820920479E-3</c:v>
                </c:pt>
                <c:pt idx="7">
                  <c:v>0</c:v>
                </c:pt>
                <c:pt idx="8">
                  <c:v>7.0050571426293007E-2</c:v>
                </c:pt>
                <c:pt idx="9">
                  <c:v>1.1300074183259571E-2</c:v>
                </c:pt>
                <c:pt idx="10">
                  <c:v>1.903701076699981E-3</c:v>
                </c:pt>
                <c:pt idx="11">
                  <c:v>0.24944972900624199</c:v>
                </c:pt>
                <c:pt idx="12">
                  <c:v>1.6405613936613364E-3</c:v>
                </c:pt>
                <c:pt idx="13">
                  <c:v>2.7321399761989169E-2</c:v>
                </c:pt>
                <c:pt idx="14">
                  <c:v>2.1452196252978858E-3</c:v>
                </c:pt>
                <c:pt idx="15">
                  <c:v>0.10527415013760515</c:v>
                </c:pt>
                <c:pt idx="16">
                  <c:v>4.1773612503712705E-2</c:v>
                </c:pt>
                <c:pt idx="17">
                  <c:v>8.3133929966011877E-2</c:v>
                </c:pt>
                <c:pt idx="18">
                  <c:v>4.5628256292516078E-3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50-4E52-9DD7-0F7C4291A5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42759327"/>
        <c:axId val="342754047"/>
      </c:barChart>
      <c:catAx>
        <c:axId val="3427593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42754047"/>
        <c:crosses val="autoZero"/>
        <c:auto val="1"/>
        <c:lblAlgn val="ctr"/>
        <c:lblOffset val="100"/>
        <c:noMultiLvlLbl val="0"/>
      </c:catAx>
      <c:valAx>
        <c:axId val="3427540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42759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b="1"/>
              <a:t>Koszt kształcenia ucznia w latach 2019-2025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Arkusz3!$B$8</c:f>
              <c:strCache>
                <c:ptCount val="1"/>
                <c:pt idx="0">
                  <c:v>ZS Latowicz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Arkusz3!$C$7:$I$7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Arkusz3!$C$8:$I$8</c:f>
              <c:numCache>
                <c:formatCode>#,##0.00</c:formatCode>
                <c:ptCount val="7"/>
                <c:pt idx="0">
                  <c:v>10365.709999999999</c:v>
                </c:pt>
                <c:pt idx="1">
                  <c:v>13101.46</c:v>
                </c:pt>
                <c:pt idx="2">
                  <c:v>12171.95</c:v>
                </c:pt>
                <c:pt idx="3">
                  <c:v>13464.91</c:v>
                </c:pt>
                <c:pt idx="4">
                  <c:v>15807.16</c:v>
                </c:pt>
                <c:pt idx="5">
                  <c:v>20251.13</c:v>
                </c:pt>
                <c:pt idx="6">
                  <c:v>22186.46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D24-46CD-B73C-A81145702BF8}"/>
            </c:ext>
          </c:extLst>
        </c:ser>
        <c:ser>
          <c:idx val="1"/>
          <c:order val="1"/>
          <c:tx>
            <c:strRef>
              <c:f>Arkusz3!$B$9</c:f>
              <c:strCache>
                <c:ptCount val="1"/>
                <c:pt idx="0">
                  <c:v>SP Wielgolas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Arkusz3!$C$7:$I$7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Arkusz3!$C$9:$I$9</c:f>
              <c:numCache>
                <c:formatCode>#,##0.00</c:formatCode>
                <c:ptCount val="7"/>
                <c:pt idx="0">
                  <c:v>11608.27</c:v>
                </c:pt>
                <c:pt idx="1">
                  <c:v>14353.44</c:v>
                </c:pt>
                <c:pt idx="2">
                  <c:v>14132.82</c:v>
                </c:pt>
                <c:pt idx="3">
                  <c:v>15398.03</c:v>
                </c:pt>
                <c:pt idx="4">
                  <c:v>16631.310000000001</c:v>
                </c:pt>
                <c:pt idx="5">
                  <c:v>20921.03</c:v>
                </c:pt>
                <c:pt idx="6">
                  <c:v>23806.49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D24-46CD-B73C-A81145702BF8}"/>
            </c:ext>
          </c:extLst>
        </c:ser>
        <c:ser>
          <c:idx val="2"/>
          <c:order val="2"/>
          <c:tx>
            <c:strRef>
              <c:f>Arkusz3!$B$10</c:f>
              <c:strCache>
                <c:ptCount val="1"/>
                <c:pt idx="0">
                  <c:v>Filia Dębe Małe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Arkusz3!$C$7:$I$7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Arkusz3!$C$10:$I$10</c:f>
              <c:numCache>
                <c:formatCode>#,##0.00</c:formatCode>
                <c:ptCount val="7"/>
                <c:pt idx="0">
                  <c:v>15206.05</c:v>
                </c:pt>
                <c:pt idx="1">
                  <c:v>19077.5</c:v>
                </c:pt>
                <c:pt idx="2">
                  <c:v>20546.009999999998</c:v>
                </c:pt>
                <c:pt idx="3">
                  <c:v>24313.48</c:v>
                </c:pt>
                <c:pt idx="4">
                  <c:v>30090.39</c:v>
                </c:pt>
                <c:pt idx="5">
                  <c:v>42443.72</c:v>
                </c:pt>
                <c:pt idx="6">
                  <c:v>34990.22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D24-46CD-B73C-A81145702BF8}"/>
            </c:ext>
          </c:extLst>
        </c:ser>
        <c:ser>
          <c:idx val="3"/>
          <c:order val="3"/>
          <c:tx>
            <c:strRef>
              <c:f>Arkusz3!$B$11</c:f>
              <c:strCache>
                <c:ptCount val="1"/>
                <c:pt idx="0">
                  <c:v>Średnia szkół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Arkusz3!$C$7:$I$7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Arkusz3!$C$11:$I$11</c:f>
              <c:numCache>
                <c:formatCode>#,##0.00</c:formatCode>
                <c:ptCount val="7"/>
                <c:pt idx="0">
                  <c:v>12393.34</c:v>
                </c:pt>
                <c:pt idx="1">
                  <c:v>15510.8</c:v>
                </c:pt>
                <c:pt idx="2">
                  <c:v>15616.93</c:v>
                </c:pt>
                <c:pt idx="3">
                  <c:v>17725.47</c:v>
                </c:pt>
                <c:pt idx="4">
                  <c:v>20842.95</c:v>
                </c:pt>
                <c:pt idx="5">
                  <c:v>27871.96</c:v>
                </c:pt>
                <c:pt idx="6">
                  <c:v>26994.39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D24-46CD-B73C-A81145702B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6300272"/>
        <c:axId val="1256298832"/>
      </c:lineChart>
      <c:catAx>
        <c:axId val="1256300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56298832"/>
        <c:crosses val="autoZero"/>
        <c:auto val="1"/>
        <c:lblAlgn val="ctr"/>
        <c:lblOffset val="100"/>
        <c:noMultiLvlLbl val="0"/>
      </c:catAx>
      <c:valAx>
        <c:axId val="125629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256300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E92F84-F070-4AA9-8B21-0F9CE3CC1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6C11979-DC95-4FC3-8FB6-2AA18D2B2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9803C6D-CE55-49F8-A0D5-AFF429940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A9ECB0D-F016-41E8-81AD-4AA1AD380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78F2737-3BA1-4E18-B6C7-6A58B3BF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8456388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C138E4-25A8-4911-B3AE-BCEC7F757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B3DC52F-4D9A-4D56-A74F-7FC916231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6C51412-B5AA-431C-AE7C-0622CA0D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99172A-3BC8-4726-8F99-CC8943848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F2C449-0351-49CD-93B5-B781BD141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145489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AA43D00-51C6-4954-A016-BD88C8D193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3BF1747-5992-403C-950D-330D9905A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9E7105B-FC6A-4917-B1E1-10220E080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804D56D-C6D4-4CD4-93E1-5F82727DA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5ADCF22-E88A-4970-8053-FB5DBE4A8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9160884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43937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C18015-B7E4-4647-8ABA-7D2F6BB06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AB5746-FBA7-46A2-B16D-B1A16600B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116F2D0-22E5-4FC7-9B6D-AA8E6CBD4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10CFE68-7BB3-48E0-AB72-E02D20E79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2C4022-3F75-4FC0-BD1E-A15E72758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502745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EABAF7-FF8B-40C9-A7B7-8AD695F85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DA1B731-3FC6-4FD7-97E3-DBF64EA1B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41DF5EA-39D5-4EE7-B23A-990E8C312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853621-4119-4CCE-8D78-1B76738E4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4E6EA39-983E-4A6B-B5DE-30D5EEF8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148612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4DA1C8-C995-4E40-B67E-E9F701C51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F6DF57-1CEA-445E-B6F8-B8CA4091AF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9EC879-32F1-4082-AD1A-9D7DB5368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851E7D2-1BE4-44E2-A85D-C4ECF4DE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A2230C2-2215-4E5C-8A2A-371995F87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3A51A49-4BFC-4E86-B674-789FCE886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879179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7304FF-B703-4D4F-B340-60600BF2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88CD116-722A-40BB-92A8-96859171D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25BDD80-0E7E-4AB0-B9B1-F2FA487EC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7D768EB-3F73-4A4F-AB06-A8F7366CF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1CCC2DA-B622-4D02-B2B1-DF6FDE2DF7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7BB0EAB-AD87-4562-BE8C-2081ACB32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654EE38-BC36-47BB-8452-38A4693AC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F517CD7-BFC6-4A64-B8B1-A0E6D6C6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4172225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70EF91-5097-43BD-84FC-D48BE012A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7541D98-49B5-47AD-8DD2-787FD75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A9EF411-DB83-4DE2-94DF-9A0C49056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6FBE547-2E4E-4F4A-A59E-BBDF6CA66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946409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1BF129E-5DFA-49A8-A37B-0C06097D5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1CBB66E-91F3-4A1C-B9A2-742E353DF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0F06FBD-1D3B-4497-BE93-C2D48C51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9330302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938954-8F54-478D-ABE1-D29A4843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3663EA-53C9-4F88-AC46-4B2969FA1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0412997-7919-4BE2-8581-34150EE84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5935331-31B7-4D59-B1A8-FE39C73CF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11CCBB-6F97-46C1-80DD-3CA040CE5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AE95AD6-B113-4FDE-82F3-D5667EDD3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529366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4D4A1D-415A-432F-AB0B-46B4D9137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D65E5AF-F2FF-4A32-BBDC-50E548FB11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318FAF6-DA61-4342-93B8-68E6152A2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1359C9C-9009-4ABF-ADFC-B9464A365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DEC65E-B2ED-44AB-9536-7204F4B2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2FF0F7E-C552-4334-BF96-FF869938A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760245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E044559-6080-424C-91A1-F912065FE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3D73AEC-F907-4316-8D50-CEA59551A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9D53D3-3D9F-4439-8B22-1D170AD465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2026-06-10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9A5136-D367-4B66-96A3-F63B3FC3D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3BCC345-1B04-4C54-AE4F-C10B7C534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734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ransition spd="slow">
    <p:wip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mina-latowicz.pl/pl/blog-artykul/314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2420888"/>
            <a:ext cx="7776864" cy="2485832"/>
          </a:xfrm>
        </p:spPr>
        <p:txBody>
          <a:bodyPr anchor="ctr">
            <a:normAutofit/>
          </a:bodyPr>
          <a:lstStyle/>
          <a:p>
            <a:pPr marL="182880" indent="0" algn="ctr">
              <a:buNone/>
            </a:pPr>
            <a:b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Sprawozdanie </a:t>
            </a:r>
            <a:b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wykonania budżetu GMINY LATOWICZ </a:t>
            </a:r>
            <a:b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rok 2025</a:t>
            </a:r>
          </a:p>
        </p:txBody>
      </p:sp>
      <p:pic>
        <p:nvPicPr>
          <p:cNvPr id="1026" name="Picture 2" descr="logo">
            <a:hlinkClick r:id="rId2"/>
            <a:extLst>
              <a:ext uri="{FF2B5EF4-FFF2-40B4-BE49-F238E27FC236}">
                <a16:creationId xmlns:a16="http://schemas.microsoft.com/office/drawing/2014/main" id="{E115DF96-9906-8EBE-D167-F48B51BC7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4"/>
            <a:ext cx="2304256" cy="236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72433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52168AD5-9694-4FB6-8090-5119C32778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5744751"/>
              </p:ext>
            </p:extLst>
          </p:nvPr>
        </p:nvGraphicFramePr>
        <p:xfrm>
          <a:off x="395536" y="836712"/>
          <a:ext cx="8280919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970033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611055"/>
              </p:ext>
            </p:extLst>
          </p:nvPr>
        </p:nvGraphicFramePr>
        <p:xfrm>
          <a:off x="611560" y="1388846"/>
          <a:ext cx="8136904" cy="4416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6916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effectLst/>
                          <a:latin typeface="Calibri"/>
                        </a:rPr>
                        <a:t> Wyszczególnienie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effectLst/>
                          <a:latin typeface="Calibri"/>
                        </a:rPr>
                        <a:t>Wykonanie Rb-27S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effectLst/>
                          <a:latin typeface="Calibri"/>
                        </a:rPr>
                        <a:t>Rel. do wykonanych dochodów ogółem w 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187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Skutki obniżenia stawek podatkowych oraz udzielonych ulg, </a:t>
                      </a:r>
                      <a:r>
                        <a:rPr lang="pl-PL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odroczeń</a:t>
                      </a:r>
                      <a:r>
                        <a:rPr lang="pl-PL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i umorzeń oraz decyzji wydanych przez organ podatkowy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800" b="1" i="0" u="none" strike="noStrike">
                          <a:effectLst/>
                          <a:latin typeface="Calibri" panose="020F0502020204030204" pitchFamily="34" charset="0"/>
                        </a:rPr>
                        <a:t> 1 211 302,00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800" b="1" i="0" u="none" strike="noStrike">
                          <a:effectLst/>
                          <a:latin typeface="Calibri" panose="020F0502020204030204" pitchFamily="34" charset="0"/>
                        </a:rPr>
                        <a:t>2,12%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935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- skutki obniżenia stawek podatkowych </a:t>
                      </a:r>
                      <a:r>
                        <a:rPr lang="pl-PL" sz="1600" b="1" i="0" u="none" strike="noStrike" baseline="-25000" dirty="0">
                          <a:effectLst/>
                          <a:latin typeface="Calibri" panose="020F0502020204030204" pitchFamily="34" charset="0"/>
                        </a:rPr>
                        <a:t>[kol.12 z Rb-27S]</a:t>
                      </a:r>
                      <a:endParaRPr lang="pl-PL" sz="16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800" b="0" i="0" u="none" strike="noStrike">
                          <a:effectLst/>
                          <a:latin typeface="Calibri" panose="020F0502020204030204" pitchFamily="34" charset="0"/>
                        </a:rPr>
                        <a:t> 1 157 156,00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800" b="0" i="0" u="none" strike="noStrike">
                          <a:effectLst/>
                          <a:latin typeface="Calibri" panose="020F0502020204030204" pitchFamily="34" charset="0"/>
                        </a:rPr>
                        <a:t>2,03%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93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0" i="0" u="none" strike="noStrike">
                          <a:effectLst/>
                          <a:latin typeface="Calibri" panose="020F0502020204030204" pitchFamily="34" charset="0"/>
                        </a:rPr>
                        <a:t>- skutki udzielonych ulg, odroczeń i umorzeń </a:t>
                      </a:r>
                      <a:r>
                        <a:rPr lang="pl-PL" sz="1600" b="1" i="0" u="none" strike="noStrike" baseline="-25000">
                          <a:effectLst/>
                          <a:latin typeface="Calibri" panose="020F0502020204030204" pitchFamily="34" charset="0"/>
                        </a:rPr>
                        <a:t>[kol.13 z Rb-27S]</a:t>
                      </a:r>
                      <a:endParaRPr lang="pl-PL" sz="16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800" b="0" i="0" u="none" strike="noStrike">
                          <a:effectLst/>
                          <a:latin typeface="Calibri" panose="020F0502020204030204" pitchFamily="34" charset="0"/>
                        </a:rPr>
                        <a:t>  41 098,00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800" b="0" i="0" u="none" strike="noStrike">
                          <a:effectLst/>
                          <a:latin typeface="Calibri" panose="020F0502020204030204" pitchFamily="34" charset="0"/>
                        </a:rPr>
                        <a:t>0,07%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08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0" i="0" u="none" strike="noStrike">
                          <a:effectLst/>
                          <a:latin typeface="Calibri" panose="020F0502020204030204" pitchFamily="34" charset="0"/>
                        </a:rPr>
                        <a:t>- skutki decyzji wydanych przez organ podatkowy na podstawie ustawy Ordynacja Podatkowa </a:t>
                      </a:r>
                      <a:r>
                        <a:rPr lang="pl-PL" sz="1600" b="1" i="0" u="none" strike="noStrike" baseline="-25000">
                          <a:effectLst/>
                          <a:latin typeface="Calibri" panose="020F0502020204030204" pitchFamily="34" charset="0"/>
                        </a:rPr>
                        <a:t>[kol.14+15 z Rb-27S]</a:t>
                      </a:r>
                      <a:endParaRPr lang="pl-PL" sz="16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800" b="0" i="0" u="none" strike="noStrike">
                          <a:effectLst/>
                          <a:latin typeface="Calibri" panose="020F0502020204030204" pitchFamily="34" charset="0"/>
                        </a:rPr>
                        <a:t>  13 048,00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0,02%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115616" y="548680"/>
            <a:ext cx="6512511" cy="576064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l-PL" sz="1800" dirty="0"/>
              <a:t>Skutki obniżenia górnych stawek podatkowych</a:t>
            </a:r>
          </a:p>
        </p:txBody>
      </p:sp>
    </p:spTree>
    <p:extLst>
      <p:ext uri="{BB962C8B-B14F-4D97-AF65-F5344CB8AC3E}">
        <p14:creationId xmlns:p14="http://schemas.microsoft.com/office/powerpoint/2010/main" val="220706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91B8764-40AB-59F4-5386-A1C2717C0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5816" y="638315"/>
            <a:ext cx="39604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Dochody bieżące i wydatki bieżące zachowanie realizacji art. 243 </a:t>
            </a:r>
            <a:r>
              <a:rPr kumimoji="0" lang="pl-PL" altLang="pl-PL" sz="16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uofp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35EEE3-3021-6B3B-9988-9F3ECC872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25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29853760-7A62-A5AB-04F8-5E1138C44B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0276022"/>
              </p:ext>
            </p:extLst>
          </p:nvPr>
        </p:nvGraphicFramePr>
        <p:xfrm>
          <a:off x="395536" y="1346200"/>
          <a:ext cx="8208912" cy="4963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3263796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B78F13D-3287-B2C7-B946-0A7FB941AFB4}"/>
              </a:ext>
            </a:extLst>
          </p:cNvPr>
          <p:cNvSpPr txBox="1"/>
          <p:nvPr/>
        </p:nvSpPr>
        <p:spPr>
          <a:xfrm>
            <a:off x="3131840" y="764704"/>
            <a:ext cx="29523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pl-PL" sz="1800" b="1" i="1" kern="1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Wydatki w latach 2019-2025</a:t>
            </a:r>
            <a:endParaRPr lang="pl-PL" sz="1100" i="1" kern="1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510B4069-24B8-B4EB-B5D0-1526C3B15C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3314448"/>
              </p:ext>
            </p:extLst>
          </p:nvPr>
        </p:nvGraphicFramePr>
        <p:xfrm>
          <a:off x="539552" y="1134036"/>
          <a:ext cx="7704856" cy="4887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170651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26B543B2-5D0D-F760-7794-3BCF11F3C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467961"/>
            <a:ext cx="83529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Udział wydatków w działach w wydatkach ogółem (%)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F33BD0A9-1292-452D-6575-042926B500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8030715"/>
              </p:ext>
            </p:extLst>
          </p:nvPr>
        </p:nvGraphicFramePr>
        <p:xfrm>
          <a:off x="179512" y="1047750"/>
          <a:ext cx="8712968" cy="5117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79921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5966666" cy="2880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b="1" dirty="0">
                <a:solidFill>
                  <a:srgbClr val="002060"/>
                </a:solidFill>
              </a:rPr>
              <a:t>Zrealizowane wydatki budżetowe w 2025 roku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A97E502-9BCB-1D01-874B-EE9382AE1D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409624"/>
              </p:ext>
            </p:extLst>
          </p:nvPr>
        </p:nvGraphicFramePr>
        <p:xfrm>
          <a:off x="539553" y="836712"/>
          <a:ext cx="8208912" cy="5033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7773">
                  <a:extLst>
                    <a:ext uri="{9D8B030D-6E8A-4147-A177-3AD203B41FA5}">
                      <a16:colId xmlns:a16="http://schemas.microsoft.com/office/drawing/2014/main" val="4051138503"/>
                    </a:ext>
                  </a:extLst>
                </a:gridCol>
                <a:gridCol w="1374834">
                  <a:extLst>
                    <a:ext uri="{9D8B030D-6E8A-4147-A177-3AD203B41FA5}">
                      <a16:colId xmlns:a16="http://schemas.microsoft.com/office/drawing/2014/main" val="47214011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54827750"/>
                    </a:ext>
                  </a:extLst>
                </a:gridCol>
                <a:gridCol w="1368153">
                  <a:extLst>
                    <a:ext uri="{9D8B030D-6E8A-4147-A177-3AD203B41FA5}">
                      <a16:colId xmlns:a16="http://schemas.microsoft.com/office/drawing/2014/main" val="1789523822"/>
                    </a:ext>
                  </a:extLst>
                </a:gridCol>
              </a:tblGrid>
              <a:tr h="65479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II. WYDATKI - podział  według art. 236 ustawy o f. p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Wydatki planowane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Wydatki wykonane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wydatki wykonane / wydatków planowanych w %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6644426"/>
                  </a:ext>
                </a:extLst>
              </a:tr>
              <a:tr h="2074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Wydatki ogółem (1+2)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64 106 154,01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57 421 593,83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89,57%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1491364"/>
                  </a:ext>
                </a:extLst>
              </a:tr>
              <a:tr h="2074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1. wydatki bieżące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38 691 604,63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33 903 721,37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87,63%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5254684"/>
                  </a:ext>
                </a:extLst>
              </a:tr>
              <a:tr h="2074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a) wydatki jednostek budżetowych w tym: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33 006 559,71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28 728 047,47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87,04%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6660694"/>
                  </a:ext>
                </a:extLst>
              </a:tr>
              <a:tr h="2074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u="none" strike="noStrike" dirty="0">
                          <a:effectLst/>
                        </a:rPr>
                        <a:t>     wynagrodzenia i składki od nich naliczane</a:t>
                      </a:r>
                      <a:endParaRPr lang="pl-PL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20 747 757,50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18 818 742,16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90,70%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1140028"/>
                  </a:ext>
                </a:extLst>
              </a:tr>
              <a:tr h="2074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     wydatki związane z realizacją ich statutowych zadań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12 258 802,21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9 909 305,31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80,83%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6962957"/>
                  </a:ext>
                </a:extLst>
              </a:tr>
              <a:tr h="2074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b) dotacje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 dirty="0">
                          <a:effectLst/>
                        </a:rPr>
                        <a:t>825 000,00</a:t>
                      </a:r>
                      <a:endParaRPr lang="pl-PL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768 677,43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93,17%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7901739"/>
                  </a:ext>
                </a:extLst>
              </a:tr>
              <a:tr h="2074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c) świadczenia na rzecz osób fizycznych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3 692 377,20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3 541 561,55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95,92%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7923936"/>
                  </a:ext>
                </a:extLst>
              </a:tr>
              <a:tr h="5774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u="none" strike="noStrike" dirty="0">
                          <a:effectLst/>
                        </a:rPr>
                        <a:t>d) wypłaty z tytułu poręczeń i gwarancji  udzielonych przez </a:t>
                      </a:r>
                      <a:r>
                        <a:rPr lang="pl-PL" sz="1400" b="0" u="none" strike="noStrike" dirty="0" err="1">
                          <a:effectLst/>
                        </a:rPr>
                        <a:t>jst</a:t>
                      </a:r>
                      <a:r>
                        <a:rPr lang="pl-PL" sz="1400" b="0" u="none" strike="noStrike" dirty="0">
                          <a:effectLst/>
                        </a:rPr>
                        <a:t>, przypadające do spłaty w danym roku budżetowym</a:t>
                      </a:r>
                      <a:endParaRPr lang="pl-PL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 dirty="0">
                          <a:effectLst/>
                        </a:rPr>
                        <a:t>0,00</a:t>
                      </a:r>
                      <a:endParaRPr lang="pl-PL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0,00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 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7292569"/>
                  </a:ext>
                </a:extLst>
              </a:tr>
              <a:tr h="2074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e) obsługa długu jst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 dirty="0">
                          <a:effectLst/>
                        </a:rPr>
                        <a:t>659 135,00</a:t>
                      </a:r>
                      <a:endParaRPr lang="pl-PL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648 868,27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98,44%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86485848"/>
                  </a:ext>
                </a:extLst>
              </a:tr>
              <a:tr h="6523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f) wydatki na programy finansowane z udziałem środków o których mowa  w art. 5 ust 1 pkt 2 i 3 w części związanej z realizacją zadań jst</a:t>
                      </a:r>
                      <a:endParaRPr lang="pl-PL" sz="1400" b="0" i="1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 dirty="0">
                          <a:effectLst/>
                        </a:rPr>
                        <a:t>508 532,72</a:t>
                      </a:r>
                      <a:endParaRPr lang="pl-PL" sz="14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216 566,65</a:t>
                      </a:r>
                      <a:endParaRPr lang="pl-PL" sz="1400" b="0" i="1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42,59%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9299083"/>
                  </a:ext>
                </a:extLst>
              </a:tr>
              <a:tr h="2074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2. wydatki majątkowe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25 414 549,38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23 517 872,46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92,54%</a:t>
                      </a:r>
                      <a:endParaRPr lang="pl-PL" sz="14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3995560"/>
                  </a:ext>
                </a:extLst>
              </a:tr>
              <a:tr h="7742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a) inwestycje i zakupy inwestycyjne w tym na programy finansowane z udziałem środków o których mowa  w art. 5 ust 1 pkt 2 i 3 w części związanej z realizacją zadań jst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>
                          <a:effectLst/>
                        </a:rPr>
                        <a:t>25 414 549,38</a:t>
                      </a:r>
                      <a:endParaRPr lang="pl-PL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 dirty="0">
                          <a:effectLst/>
                        </a:rPr>
                        <a:t>23 517 872,46</a:t>
                      </a:r>
                      <a:endParaRPr lang="pl-PL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u="none" strike="noStrike" dirty="0">
                          <a:effectLst/>
                        </a:rPr>
                        <a:t>92,54%</a:t>
                      </a:r>
                      <a:endParaRPr lang="pl-PL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3647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50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E7989266-71D0-A315-A8B6-0336F80804B0}"/>
              </a:ext>
            </a:extLst>
          </p:cNvPr>
          <p:cNvSpPr txBox="1"/>
          <p:nvPr/>
        </p:nvSpPr>
        <p:spPr>
          <a:xfrm>
            <a:off x="2286000" y="47692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Wydatki bieżące w latach 2021-2025 wg działu</a:t>
            </a:r>
          </a:p>
          <a:p>
            <a:endParaRPr lang="pl-PL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44EDB392-19B4-8CD9-8961-A39E14169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80260"/>
              </p:ext>
            </p:extLst>
          </p:nvPr>
        </p:nvGraphicFramePr>
        <p:xfrm>
          <a:off x="323528" y="836712"/>
          <a:ext cx="8352928" cy="5618347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892964">
                  <a:extLst>
                    <a:ext uri="{9D8B030D-6E8A-4147-A177-3AD203B41FA5}">
                      <a16:colId xmlns:a16="http://schemas.microsoft.com/office/drawing/2014/main" val="2167937074"/>
                    </a:ext>
                  </a:extLst>
                </a:gridCol>
                <a:gridCol w="1376651">
                  <a:extLst>
                    <a:ext uri="{9D8B030D-6E8A-4147-A177-3AD203B41FA5}">
                      <a16:colId xmlns:a16="http://schemas.microsoft.com/office/drawing/2014/main" val="249540722"/>
                    </a:ext>
                  </a:extLst>
                </a:gridCol>
                <a:gridCol w="1376651">
                  <a:extLst>
                    <a:ext uri="{9D8B030D-6E8A-4147-A177-3AD203B41FA5}">
                      <a16:colId xmlns:a16="http://schemas.microsoft.com/office/drawing/2014/main" val="3729397577"/>
                    </a:ext>
                  </a:extLst>
                </a:gridCol>
                <a:gridCol w="1599893">
                  <a:extLst>
                    <a:ext uri="{9D8B030D-6E8A-4147-A177-3AD203B41FA5}">
                      <a16:colId xmlns:a16="http://schemas.microsoft.com/office/drawing/2014/main" val="3000945399"/>
                    </a:ext>
                  </a:extLst>
                </a:gridCol>
                <a:gridCol w="1618496">
                  <a:extLst>
                    <a:ext uri="{9D8B030D-6E8A-4147-A177-3AD203B41FA5}">
                      <a16:colId xmlns:a16="http://schemas.microsoft.com/office/drawing/2014/main" val="2543963448"/>
                    </a:ext>
                  </a:extLst>
                </a:gridCol>
                <a:gridCol w="1488273">
                  <a:extLst>
                    <a:ext uri="{9D8B030D-6E8A-4147-A177-3AD203B41FA5}">
                      <a16:colId xmlns:a16="http://schemas.microsoft.com/office/drawing/2014/main" val="2109489914"/>
                    </a:ext>
                  </a:extLst>
                </a:gridCol>
              </a:tblGrid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Dział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2021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2022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2023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2024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2025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333255905"/>
                  </a:ext>
                </a:extLst>
              </a:tr>
              <a:tr h="2558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010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818 972,49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1 524 535,78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2 103 317,51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2 539 369,59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2 333 544,15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3566510862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400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358 224,42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0,00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286 092,07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0,00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0,00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1684959137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600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617 144,02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737 535,36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2 203 198,32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2 965 747,62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716 715,96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1516693005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700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25 749,47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24 720,19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48 370,70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42 030,98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74 401,68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2800616865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710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33 724,64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74 708,35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46 057,87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202 657,30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153 695,63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2186623391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720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426 261,42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0,00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0,00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0,00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0,00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3457435893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750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2 699 592,74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3 547 731,86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3 840 973,40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4 147 325,17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5 021 940,02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1399006785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751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1 080,00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1 081,00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62 126,00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119 509,00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76 934,00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1464013800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752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0,00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0,00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372,40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257,40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166 237,98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1049727517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754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237 409,94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337 150,29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315 787,26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382 273,12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472 694,04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2193253175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757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98 760,42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239 571,87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320 277,60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357 462,74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648 868,27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1633217461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758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68 000,00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81 555,59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22 523,91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39 407,01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109 313,55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3194160348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801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8 735 423,21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9 937 163,90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11 006 925,58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13 513 496,71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14 256 212,52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575224024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851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75 855,03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70 161,85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102 998,48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92 120,77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94 203,65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325687118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852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828 658,97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1 940 323,38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1 029 178,30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1 754 995,77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1 568 838,32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1842864487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853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0,00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3 817 006,29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598 660,91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9 301,68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0,00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1084682062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854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226 437,36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59 232,74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83 390,78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107 678,59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123 181,93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3500040874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855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9 655 980,88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5 865 326,41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3 763 820,45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4 533 119,93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4 869 617,51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1035655893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900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1 553 716,27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1 697 072,90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1 649 660,78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1 717 065,60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2 350 732,42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385603138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921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358 011,99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410 434,72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607 281,18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548 207,63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661 014,12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1413911578"/>
                  </a:ext>
                </a:extLst>
              </a:tr>
              <a:tr h="24419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926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134 495,76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145 120,13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193 955,47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188 988,53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205 575,62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885301056"/>
                  </a:ext>
                </a:extLst>
              </a:tr>
              <a:tr h="23438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RAZEM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26 953 499,03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30 510 432,61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28 284 968,97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33 261 015,14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33 903 721,37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2455962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803251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A86123-42C4-39FA-02DE-0C43504B2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pl-PL" dirty="0"/>
              <a:t>Wydatki oświatowe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486B71BA-9818-B6FA-4E12-C05E646517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49337"/>
              </p:ext>
            </p:extLst>
          </p:nvPr>
        </p:nvGraphicFramePr>
        <p:xfrm>
          <a:off x="395537" y="980729"/>
          <a:ext cx="7992886" cy="51519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4869">
                  <a:extLst>
                    <a:ext uri="{9D8B030D-6E8A-4147-A177-3AD203B41FA5}">
                      <a16:colId xmlns:a16="http://schemas.microsoft.com/office/drawing/2014/main" val="4164021538"/>
                    </a:ext>
                  </a:extLst>
                </a:gridCol>
                <a:gridCol w="1089729">
                  <a:extLst>
                    <a:ext uri="{9D8B030D-6E8A-4147-A177-3AD203B41FA5}">
                      <a16:colId xmlns:a16="http://schemas.microsoft.com/office/drawing/2014/main" val="4216656193"/>
                    </a:ext>
                  </a:extLst>
                </a:gridCol>
                <a:gridCol w="960438">
                  <a:extLst>
                    <a:ext uri="{9D8B030D-6E8A-4147-A177-3AD203B41FA5}">
                      <a16:colId xmlns:a16="http://schemas.microsoft.com/office/drawing/2014/main" val="2973421522"/>
                    </a:ext>
                  </a:extLst>
                </a:gridCol>
                <a:gridCol w="928116">
                  <a:extLst>
                    <a:ext uri="{9D8B030D-6E8A-4147-A177-3AD203B41FA5}">
                      <a16:colId xmlns:a16="http://schemas.microsoft.com/office/drawing/2014/main" val="2149894577"/>
                    </a:ext>
                  </a:extLst>
                </a:gridCol>
                <a:gridCol w="868090">
                  <a:extLst>
                    <a:ext uri="{9D8B030D-6E8A-4147-A177-3AD203B41FA5}">
                      <a16:colId xmlns:a16="http://schemas.microsoft.com/office/drawing/2014/main" val="4267131654"/>
                    </a:ext>
                  </a:extLst>
                </a:gridCol>
                <a:gridCol w="928116">
                  <a:extLst>
                    <a:ext uri="{9D8B030D-6E8A-4147-A177-3AD203B41FA5}">
                      <a16:colId xmlns:a16="http://schemas.microsoft.com/office/drawing/2014/main" val="4262657788"/>
                    </a:ext>
                  </a:extLst>
                </a:gridCol>
                <a:gridCol w="983528">
                  <a:extLst>
                    <a:ext uri="{9D8B030D-6E8A-4147-A177-3AD203B41FA5}">
                      <a16:colId xmlns:a16="http://schemas.microsoft.com/office/drawing/2014/main" val="1398305412"/>
                    </a:ext>
                  </a:extLst>
                </a:gridCol>
              </a:tblGrid>
              <a:tr h="182474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wyszczególnienie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Zespół Szkół w Latowiczu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Zespół Szkół w Wielgolesie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poza planem finsnsowym jednostek oświatowych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razem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2137547786"/>
                  </a:ext>
                </a:extLst>
              </a:tr>
              <a:tr h="29195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Ogółem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w tym Wielgolas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w tym Filia Dębe Małe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892117"/>
                  </a:ext>
                </a:extLst>
              </a:tr>
              <a:tr h="13259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2025 rok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41438"/>
                  </a:ext>
                </a:extLst>
              </a:tr>
              <a:tr h="2372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średnioroczna l uczniów Przedszkola i ,,0’’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84,33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65,00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59,67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5,33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149,33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3572080110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średnioroczna l uczniów SP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233,33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210,00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184,33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25,67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443,33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3056384876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średnioroczna l uczniów ogółem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317,67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275,00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244,00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31,00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592,67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3340051369"/>
                  </a:ext>
                </a:extLst>
              </a:tr>
              <a:tr h="2372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przeciętna l zatrudnionych nauczycieli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36,99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37,20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29,73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7,47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74,19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709897418"/>
                  </a:ext>
                </a:extLst>
              </a:tr>
              <a:tr h="2372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przeciętna l zatrudnionych pracowników niepedagogicznych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14,29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11,03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10,03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25,32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343446869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powierzchnia użytkowa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4 121,11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2 666,88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2 261,88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405,00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6 787,99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1044194085"/>
                  </a:ext>
                </a:extLst>
              </a:tr>
              <a:tr h="182474">
                <a:tc gridSpan="7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Wykonanie Wg Rb-27S i Rb-28S do dn. 31.12.2025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103366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b="1" u="none" strike="noStrike" dirty="0">
                          <a:effectLst/>
                        </a:rPr>
                        <a:t>Dochody bieżące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5 308 456,11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>
                          <a:effectLst/>
                        </a:rPr>
                        <a:t>4 490 448,52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3 783 456,52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706 992,00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250 683,42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10 049 588,05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2211652439"/>
                  </a:ext>
                </a:extLst>
              </a:tr>
              <a:tr h="2463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w tym wyliczone potrzeby oświatowe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4 940 654,00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4 449 911,00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3 742 919,00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706 992,00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9 390 565,00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b"/>
                </a:tc>
                <a:extLst>
                  <a:ext uri="{0D108BD9-81ED-4DB2-BD59-A6C34878D82A}">
                    <a16:rowId xmlns:a16="http://schemas.microsoft.com/office/drawing/2014/main" val="3836560061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2031876228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b="1" u="none" strike="noStrike" dirty="0">
                          <a:effectLst/>
                        </a:rPr>
                        <a:t>wydatki ogółem – wykonanie 2025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>
                          <a:effectLst/>
                        </a:rPr>
                        <a:t>7 047 898,82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6 893 481,14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5 808 784,41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1 084 696,73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505 602,99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14 446 982,95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3474238924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w tym: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MicrosoftSansSerif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537479123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wydatki na zadania zlecone razem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25 108,83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18 563,54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18 563,54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538,91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44 211,28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932814623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wydatki na zadania własne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983 367,67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852 118,50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802 778,09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49 340,41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396 298,17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2 164 195,84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2716837791"/>
                  </a:ext>
                </a:extLst>
              </a:tr>
              <a:tr h="2372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wydatki finansowane z Funduszu Pomocy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268 489,00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6 692,00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275 181,00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23370338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potrzeby oświatowe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5 770 933,32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6 022 799,10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4 987 442,78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1 035 356,32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102 073,91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11 895 806,33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937454731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dochody - wydatki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-1 739 442,71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-2 403 032,62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-2 025 327,89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-377 704,73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-254 919,57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-4 397 394,90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745347851"/>
                  </a:ext>
                </a:extLst>
              </a:tr>
              <a:tr h="2372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wyliczone potrzeby oświatowe - wydatki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-830 279,32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-1 572 888,10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-1 244 523,78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-328 364,32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-102 073,91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-2 505 241,33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1531031785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koszt kształcenia 1 ucznia ogółem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22 186,46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25 067,20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23 806,49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34 990,22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24 376,24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3395655382"/>
                  </a:ext>
                </a:extLst>
              </a:tr>
              <a:tr h="2372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koszt kształcenia 1 wychowanka Przedszkola i ,,0’’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11 171,46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10 690,94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9 830,30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20 319,45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11 645,84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2010096541"/>
                  </a:ext>
                </a:extLst>
              </a:tr>
              <a:tr h="1824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koszt kształcenia 1 ucznia SP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26 167,60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29 517,00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28 330,43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38 038,69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28 664,37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Liberation Sans"/>
                      </a:endParaRPr>
                    </a:p>
                  </a:txBody>
                  <a:tcPr marL="7640" marR="7640" marT="7640" marB="0" anchor="ctr"/>
                </a:tc>
                <a:extLst>
                  <a:ext uri="{0D108BD9-81ED-4DB2-BD59-A6C34878D82A}">
                    <a16:rowId xmlns:a16="http://schemas.microsoft.com/office/drawing/2014/main" val="2585480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195419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DEFD62-6B23-F071-FD0D-136D6A196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Finansowanie zadań oświatowych z budżetu gminy w latach 2019-2025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F1E59070-9E2A-A94E-C256-DB4005A621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074603"/>
              </p:ext>
            </p:extLst>
          </p:nvPr>
        </p:nvGraphicFramePr>
        <p:xfrm>
          <a:off x="251520" y="1690688"/>
          <a:ext cx="8263832" cy="23459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7134">
                  <a:extLst>
                    <a:ext uri="{9D8B030D-6E8A-4147-A177-3AD203B41FA5}">
                      <a16:colId xmlns:a16="http://schemas.microsoft.com/office/drawing/2014/main" val="1834504450"/>
                    </a:ext>
                  </a:extLst>
                </a:gridCol>
                <a:gridCol w="1027839">
                  <a:extLst>
                    <a:ext uri="{9D8B030D-6E8A-4147-A177-3AD203B41FA5}">
                      <a16:colId xmlns:a16="http://schemas.microsoft.com/office/drawing/2014/main" val="3670689774"/>
                    </a:ext>
                  </a:extLst>
                </a:gridCol>
                <a:gridCol w="1027839">
                  <a:extLst>
                    <a:ext uri="{9D8B030D-6E8A-4147-A177-3AD203B41FA5}">
                      <a16:colId xmlns:a16="http://schemas.microsoft.com/office/drawing/2014/main" val="2130076124"/>
                    </a:ext>
                  </a:extLst>
                </a:gridCol>
                <a:gridCol w="918204">
                  <a:extLst>
                    <a:ext uri="{9D8B030D-6E8A-4147-A177-3AD203B41FA5}">
                      <a16:colId xmlns:a16="http://schemas.microsoft.com/office/drawing/2014/main" val="3642700560"/>
                    </a:ext>
                  </a:extLst>
                </a:gridCol>
                <a:gridCol w="918204">
                  <a:extLst>
                    <a:ext uri="{9D8B030D-6E8A-4147-A177-3AD203B41FA5}">
                      <a16:colId xmlns:a16="http://schemas.microsoft.com/office/drawing/2014/main" val="670878734"/>
                    </a:ext>
                  </a:extLst>
                </a:gridCol>
                <a:gridCol w="918204">
                  <a:extLst>
                    <a:ext uri="{9D8B030D-6E8A-4147-A177-3AD203B41FA5}">
                      <a16:colId xmlns:a16="http://schemas.microsoft.com/office/drawing/2014/main" val="2079584861"/>
                    </a:ext>
                  </a:extLst>
                </a:gridCol>
                <a:gridCol w="918204">
                  <a:extLst>
                    <a:ext uri="{9D8B030D-6E8A-4147-A177-3AD203B41FA5}">
                      <a16:colId xmlns:a16="http://schemas.microsoft.com/office/drawing/2014/main" val="2310578476"/>
                    </a:ext>
                  </a:extLst>
                </a:gridCol>
                <a:gridCol w="918204">
                  <a:extLst>
                    <a:ext uri="{9D8B030D-6E8A-4147-A177-3AD203B41FA5}">
                      <a16:colId xmlns:a16="http://schemas.microsoft.com/office/drawing/2014/main" val="1027740707"/>
                    </a:ext>
                  </a:extLst>
                </a:gridCol>
              </a:tblGrid>
              <a:tr h="6076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200" b="1" u="none" strike="noStrike" dirty="0">
                          <a:effectLst/>
                        </a:rPr>
                        <a:t> 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u="none" strike="noStrike" dirty="0">
                          <a:effectLst/>
                        </a:rPr>
                        <a:t>2019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u="none" strike="noStrike" dirty="0">
                          <a:effectLst/>
                        </a:rPr>
                        <a:t>2020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u="none" strike="noStrike" dirty="0">
                          <a:effectLst/>
                        </a:rPr>
                        <a:t>2021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u="none" strike="noStrike" dirty="0">
                          <a:effectLst/>
                        </a:rPr>
                        <a:t>2022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u="none" strike="noStrike" dirty="0">
                          <a:effectLst/>
                        </a:rPr>
                        <a:t>2023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u="none" strike="noStrike" dirty="0">
                          <a:effectLst/>
                        </a:rPr>
                        <a:t>2024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u="none" strike="noStrike" dirty="0">
                          <a:effectLst/>
                        </a:rPr>
                        <a:t>2025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882682"/>
                  </a:ext>
                </a:extLst>
              </a:tr>
              <a:tr h="4672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do zadań oświatowych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2 325 959,08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2 312 269,14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 dirty="0">
                          <a:effectLst/>
                        </a:rPr>
                        <a:t>3 259 430,91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 dirty="0">
                          <a:effectLst/>
                        </a:rPr>
                        <a:t>3 844 209,65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 dirty="0">
                          <a:effectLst/>
                        </a:rPr>
                        <a:t>5 068 300,13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4 869 733,68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4 397 394,90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0411709"/>
                  </a:ext>
                </a:extLst>
              </a:tr>
              <a:tr h="6633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200" u="none" strike="noStrike" dirty="0">
                          <a:effectLst/>
                        </a:rPr>
                        <a:t>do zadań finansowanych subwencją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941 311,65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1 127 558,32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1 959 731,46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 dirty="0">
                          <a:effectLst/>
                        </a:rPr>
                        <a:t>2 208 350,60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 dirty="0">
                          <a:effectLst/>
                        </a:rPr>
                        <a:t>2 581 815,97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 dirty="0">
                          <a:effectLst/>
                        </a:rPr>
                        <a:t>2 270 154,34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2 505 241,33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5481692"/>
                  </a:ext>
                </a:extLst>
              </a:tr>
              <a:tr h="6076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do zadań własnych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1 384 647,43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1 184 710,82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1 299 699,45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1 635 859,05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>
                          <a:effectLst/>
                        </a:rPr>
                        <a:t>2 486 484,16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 dirty="0">
                          <a:effectLst/>
                        </a:rPr>
                        <a:t>2 599 579,34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u="none" strike="noStrike" dirty="0">
                          <a:effectLst/>
                        </a:rPr>
                        <a:t>1 892 153,57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4536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775146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2B8B6A-8D16-5866-6C54-35AB46343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Koszt kształcenia ucznia  w latach 2019-2025</a:t>
            </a:r>
            <a:br>
              <a:rPr lang="pl-PL" sz="3600" b="1" dirty="0">
                <a:solidFill>
                  <a:srgbClr val="000000"/>
                </a:solidFill>
                <a:latin typeface="Aptos Display" panose="020B0004020202020204" pitchFamily="34" charset="0"/>
              </a:rPr>
            </a:br>
            <a:endParaRPr lang="pl-PL" dirty="0"/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6A14DA8-F3F7-21B8-0B4A-BC6CBF1EAA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776400"/>
              </p:ext>
            </p:extLst>
          </p:nvPr>
        </p:nvGraphicFramePr>
        <p:xfrm>
          <a:off x="628650" y="1268760"/>
          <a:ext cx="7615757" cy="48965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3903">
                  <a:extLst>
                    <a:ext uri="{9D8B030D-6E8A-4147-A177-3AD203B41FA5}">
                      <a16:colId xmlns:a16="http://schemas.microsoft.com/office/drawing/2014/main" val="2460779377"/>
                    </a:ext>
                  </a:extLst>
                </a:gridCol>
                <a:gridCol w="923122">
                  <a:extLst>
                    <a:ext uri="{9D8B030D-6E8A-4147-A177-3AD203B41FA5}">
                      <a16:colId xmlns:a16="http://schemas.microsoft.com/office/drawing/2014/main" val="3013070227"/>
                    </a:ext>
                  </a:extLst>
                </a:gridCol>
                <a:gridCol w="923122">
                  <a:extLst>
                    <a:ext uri="{9D8B030D-6E8A-4147-A177-3AD203B41FA5}">
                      <a16:colId xmlns:a16="http://schemas.microsoft.com/office/drawing/2014/main" val="1493511224"/>
                    </a:ext>
                  </a:extLst>
                </a:gridCol>
                <a:gridCol w="923122">
                  <a:extLst>
                    <a:ext uri="{9D8B030D-6E8A-4147-A177-3AD203B41FA5}">
                      <a16:colId xmlns:a16="http://schemas.microsoft.com/office/drawing/2014/main" val="3651743656"/>
                    </a:ext>
                  </a:extLst>
                </a:gridCol>
                <a:gridCol w="923122">
                  <a:extLst>
                    <a:ext uri="{9D8B030D-6E8A-4147-A177-3AD203B41FA5}">
                      <a16:colId xmlns:a16="http://schemas.microsoft.com/office/drawing/2014/main" val="1714250187"/>
                    </a:ext>
                  </a:extLst>
                </a:gridCol>
                <a:gridCol w="923122">
                  <a:extLst>
                    <a:ext uri="{9D8B030D-6E8A-4147-A177-3AD203B41FA5}">
                      <a16:colId xmlns:a16="http://schemas.microsoft.com/office/drawing/2014/main" val="971389892"/>
                    </a:ext>
                  </a:extLst>
                </a:gridCol>
                <a:gridCol w="923122">
                  <a:extLst>
                    <a:ext uri="{9D8B030D-6E8A-4147-A177-3AD203B41FA5}">
                      <a16:colId xmlns:a16="http://schemas.microsoft.com/office/drawing/2014/main" val="2147008855"/>
                    </a:ext>
                  </a:extLst>
                </a:gridCol>
                <a:gridCol w="923122">
                  <a:extLst>
                    <a:ext uri="{9D8B030D-6E8A-4147-A177-3AD203B41FA5}">
                      <a16:colId xmlns:a16="http://schemas.microsoft.com/office/drawing/2014/main" val="1121197976"/>
                    </a:ext>
                  </a:extLst>
                </a:gridCol>
              </a:tblGrid>
              <a:tr h="979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Jednostka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2019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2020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2021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2022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>
                          <a:effectLst/>
                        </a:rPr>
                        <a:t>2023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2024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2025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3966266"/>
                  </a:ext>
                </a:extLst>
              </a:tr>
              <a:tr h="979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ZS Latowicz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10 365,71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13 101,46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12 171,95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   13 464,91 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   15 807,16 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20 251,13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22 186,46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8719158"/>
                  </a:ext>
                </a:extLst>
              </a:tr>
              <a:tr h="979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SP Wielgolas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11 608,27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14 353,44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14 132,82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15 398,03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   16 631,31 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   20 921,03 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23 806,49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85029692"/>
                  </a:ext>
                </a:extLst>
              </a:tr>
              <a:tr h="979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Filia Dębe Małe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15 206,05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19 077,50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20 546,01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24 313,48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   30 090,39 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   42 443,72 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34 990,22 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9800029"/>
                  </a:ext>
                </a:extLst>
              </a:tr>
              <a:tr h="97930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Średnia szkół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   12 393,34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15 510,80 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15 616,93 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17 725,47 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   20 842,95 </a:t>
                      </a:r>
                      <a:endParaRPr lang="pl-PL" sz="1400" b="1" i="0" u="none" strike="noStrike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   27 871,96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   26 994,39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ptos Display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00584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10595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83568" y="692696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Rada Miejska w Latowiczu  dnia 16 grudnia 2024 r. przyjęła uchwałą nr </a:t>
            </a:r>
            <a:r>
              <a:rPr lang="pl-PL" cap="all" dirty="0"/>
              <a:t>IX/60/2024 </a:t>
            </a:r>
            <a:r>
              <a:rPr lang="pl-PL" dirty="0"/>
              <a:t>Budżet Gminy Latowicz na 2025 rok. </a:t>
            </a:r>
            <a:endParaRPr lang="pl-PL" sz="1400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B8FE365-DCA2-B8CB-6879-EDC382E55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500951"/>
              </p:ext>
            </p:extLst>
          </p:nvPr>
        </p:nvGraphicFramePr>
        <p:xfrm>
          <a:off x="683568" y="1412776"/>
          <a:ext cx="7704855" cy="45365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2556">
                  <a:extLst>
                    <a:ext uri="{9D8B030D-6E8A-4147-A177-3AD203B41FA5}">
                      <a16:colId xmlns:a16="http://schemas.microsoft.com/office/drawing/2014/main" val="3508608369"/>
                    </a:ext>
                  </a:extLst>
                </a:gridCol>
                <a:gridCol w="1430890">
                  <a:extLst>
                    <a:ext uri="{9D8B030D-6E8A-4147-A177-3AD203B41FA5}">
                      <a16:colId xmlns:a16="http://schemas.microsoft.com/office/drawing/2014/main" val="3069339614"/>
                    </a:ext>
                  </a:extLst>
                </a:gridCol>
                <a:gridCol w="1499476">
                  <a:extLst>
                    <a:ext uri="{9D8B030D-6E8A-4147-A177-3AD203B41FA5}">
                      <a16:colId xmlns:a16="http://schemas.microsoft.com/office/drawing/2014/main" val="1267658726"/>
                    </a:ext>
                  </a:extLst>
                </a:gridCol>
                <a:gridCol w="1265424">
                  <a:extLst>
                    <a:ext uri="{9D8B030D-6E8A-4147-A177-3AD203B41FA5}">
                      <a16:colId xmlns:a16="http://schemas.microsoft.com/office/drawing/2014/main" val="3879870007"/>
                    </a:ext>
                  </a:extLst>
                </a:gridCol>
                <a:gridCol w="1504620">
                  <a:extLst>
                    <a:ext uri="{9D8B030D-6E8A-4147-A177-3AD203B41FA5}">
                      <a16:colId xmlns:a16="http://schemas.microsoft.com/office/drawing/2014/main" val="2811844273"/>
                    </a:ext>
                  </a:extLst>
                </a:gridCol>
                <a:gridCol w="781889">
                  <a:extLst>
                    <a:ext uri="{9D8B030D-6E8A-4147-A177-3AD203B41FA5}">
                      <a16:colId xmlns:a16="http://schemas.microsoft.com/office/drawing/2014/main" val="904025672"/>
                    </a:ext>
                  </a:extLst>
                </a:gridCol>
              </a:tblGrid>
              <a:tr h="63794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 dirty="0">
                          <a:effectLst/>
                        </a:rPr>
                        <a:t>Pozycja budżetu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 dirty="0">
                          <a:effectLst/>
                        </a:rPr>
                        <a:t>Plan wg uchwały budżetowej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>
                          <a:effectLst/>
                        </a:rPr>
                        <a:t>Plan po zmianach na dzień 31.12.2025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>
                          <a:effectLst/>
                        </a:rPr>
                        <a:t>Kwota zmiany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>
                          <a:effectLst/>
                        </a:rPr>
                        <a:t>Wykonanie na dzień 31.12.2025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>
                          <a:effectLst/>
                        </a:rPr>
                        <a:t>% wykonania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52498313"/>
                  </a:ext>
                </a:extLst>
              </a:tr>
              <a:tr h="47255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>
                          <a:effectLst/>
                        </a:rPr>
                        <a:t>Dochody w tym: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 dirty="0">
                          <a:effectLst/>
                        </a:rPr>
                        <a:t>       63 813 504,06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 dirty="0">
                          <a:effectLst/>
                        </a:rPr>
                        <a:t>         56 855 117,68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-    6 958 386,38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     57 069 191,96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100,38%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16759752"/>
                  </a:ext>
                </a:extLst>
              </a:tr>
              <a:tr h="25990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>
                          <a:effectLst/>
                        </a:rPr>
                        <a:t>bieżące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34 307 395,39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dirty="0">
                          <a:effectLst/>
                        </a:rPr>
                        <a:t>38 203 157,62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dirty="0">
                          <a:effectLst/>
                        </a:rPr>
                        <a:t>     3 895 762,23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            38 284 963,61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100,21%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5854715"/>
                  </a:ext>
                </a:extLst>
              </a:tr>
              <a:tr h="25990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>
                          <a:effectLst/>
                        </a:rPr>
                        <a:t>majątkowe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29 506 108,67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18 651 960,06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dirty="0">
                          <a:effectLst/>
                        </a:rPr>
                        <a:t>-  10 854 148,61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dirty="0">
                          <a:effectLst/>
                        </a:rPr>
                        <a:t>            18 784 228,35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100,71%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78974996"/>
                  </a:ext>
                </a:extLst>
              </a:tr>
              <a:tr h="47255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>
                          <a:effectLst/>
                        </a:rPr>
                        <a:t>Wydatki w tym: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       64 473 916,70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         64 106 154,01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 dirty="0">
                          <a:effectLst/>
                        </a:rPr>
                        <a:t>-       367 762,69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 dirty="0">
                          <a:effectLst/>
                        </a:rPr>
                        <a:t>     57 421 593,83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89,57%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55499312"/>
                  </a:ext>
                </a:extLst>
              </a:tr>
              <a:tr h="25990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>
                          <a:effectLst/>
                        </a:rPr>
                        <a:t>bieżące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34 307 395,39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38 691 604,63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dirty="0">
                          <a:effectLst/>
                        </a:rPr>
                        <a:t>     4 384 209,24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            33 903 721,37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87,63%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37620459"/>
                  </a:ext>
                </a:extLst>
              </a:tr>
              <a:tr h="25990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>
                          <a:effectLst/>
                        </a:rPr>
                        <a:t>majątkowe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30 166 521,31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25 414 549,38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dirty="0">
                          <a:effectLst/>
                        </a:rPr>
                        <a:t>-    4 751 971,93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dirty="0">
                          <a:effectLst/>
                        </a:rPr>
                        <a:t>            23 517 872,46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>
                          <a:effectLst/>
                        </a:rPr>
                        <a:t>92,54%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79342827"/>
                  </a:ext>
                </a:extLst>
              </a:tr>
              <a:tr h="70882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>
                          <a:effectLst/>
                        </a:rPr>
                        <a:t>Deficyt/nadwyżka budżetu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-           660 412,64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-          7 251 036,33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-    6 590 623,69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 dirty="0">
                          <a:effectLst/>
                        </a:rPr>
                        <a:t>-         352 401,87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4,86%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85617341"/>
                  </a:ext>
                </a:extLst>
              </a:tr>
              <a:tr h="47255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>
                          <a:effectLst/>
                        </a:rPr>
                        <a:t>Przychody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          2 035 113,64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8 445 137,33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     6 410 023,69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 dirty="0">
                          <a:effectLst/>
                        </a:rPr>
                        <a:t>       4 992 422,14 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59,12%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68542637"/>
                  </a:ext>
                </a:extLst>
              </a:tr>
              <a:tr h="25990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>
                          <a:effectLst/>
                        </a:rPr>
                        <a:t>Rozchody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1 374 701,00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1 194 101,00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-       180 600,00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 dirty="0">
                          <a:effectLst/>
                        </a:rPr>
                        <a:t>911 835,76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 dirty="0">
                          <a:effectLst/>
                        </a:rPr>
                        <a:t>76,36%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76267768"/>
                  </a:ext>
                </a:extLst>
              </a:tr>
              <a:tr h="47255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900" b="1" dirty="0">
                          <a:effectLst/>
                        </a:rPr>
                        <a:t>Wynik finansowy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0,00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0,00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-                   0,00 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>
                          <a:effectLst/>
                        </a:rPr>
                        <a:t>3 728 184,51</a:t>
                      </a:r>
                      <a:endParaRPr lang="pl-PL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14983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03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EA3C67E1-66E2-E295-6426-642C5F1BF5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4424839"/>
              </p:ext>
            </p:extLst>
          </p:nvPr>
        </p:nvGraphicFramePr>
        <p:xfrm>
          <a:off x="395536" y="620687"/>
          <a:ext cx="8136904" cy="5256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9582458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6">
            <a:extLst>
              <a:ext uri="{FF2B5EF4-FFF2-40B4-BE49-F238E27FC236}">
                <a16:creationId xmlns:a16="http://schemas.microsoft.com/office/drawing/2014/main" id="{8D5FBD52-38D2-ABE6-8D91-CD1C1D326AC5}"/>
              </a:ext>
            </a:extLst>
          </p:cNvPr>
          <p:cNvSpPr txBox="1">
            <a:spLocks/>
          </p:cNvSpPr>
          <p:nvPr/>
        </p:nvSpPr>
        <p:spPr>
          <a:xfrm>
            <a:off x="1547664" y="404664"/>
            <a:ext cx="6512511" cy="2880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1800" b="1" dirty="0">
                <a:solidFill>
                  <a:srgbClr val="002060"/>
                </a:solidFill>
              </a:rPr>
              <a:t>Zrealizowane wydatki budżetowe w 2025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DE20AED-2894-DD49-970C-13D3D3B5FB54}"/>
              </a:ext>
            </a:extLst>
          </p:cNvPr>
          <p:cNvSpPr txBox="1"/>
          <p:nvPr/>
        </p:nvSpPr>
        <p:spPr>
          <a:xfrm>
            <a:off x="539552" y="1124744"/>
            <a:ext cx="82809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l-PL" sz="1800" b="0" i="0" u="none" strike="noStrike" baseline="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algn="l"/>
            <a:r>
              <a:rPr lang="pl-PL" sz="1800" b="0" i="0" u="none" strike="noStrike" baseline="0" dirty="0">
                <a:solidFill>
                  <a:prstClr val="black"/>
                </a:solidFill>
                <a:latin typeface="Calibri Light" panose="020F0302020204030204" pitchFamily="34" charset="0"/>
              </a:rPr>
              <a:t>Zobowiązania z tytułu dostaw towarów i usług, dodatkowego wynagrodzenia rocznego, składek ZUS, zgodnie ze sprawozdaniem Rb-28 S wg stanu na dzień 31.12.2025 r., stanowiły kwotę 1.612.095,28 zł. </a:t>
            </a:r>
          </a:p>
          <a:p>
            <a:pPr algn="l"/>
            <a:endParaRPr lang="pl-PL" sz="1800" b="0" i="0" u="none" strike="noStrike" baseline="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algn="l"/>
            <a:r>
              <a:rPr lang="pl-PL" sz="1800" b="0" i="0" u="none" strike="noStrike" baseline="0" dirty="0">
                <a:solidFill>
                  <a:prstClr val="black"/>
                </a:solidFill>
                <a:latin typeface="Calibri Light" panose="020F0302020204030204" pitchFamily="34" charset="0"/>
              </a:rPr>
              <a:t>Na dzień 31.12.2025 r. Gmina Latowicz nie posiadała żadnych zobowiązań wymagalnych.</a:t>
            </a:r>
          </a:p>
        </p:txBody>
      </p:sp>
    </p:spTree>
    <p:extLst>
      <p:ext uri="{BB962C8B-B14F-4D97-AF65-F5344CB8AC3E}">
        <p14:creationId xmlns:p14="http://schemas.microsoft.com/office/powerpoint/2010/main" val="2524644504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pl-PL" sz="1500" b="1" dirty="0"/>
              <a:t>Realizacja inwestycji w 2025 roku</a:t>
            </a:r>
            <a:endParaRPr lang="pl-PL" b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D88E03-F6A4-9D30-ED53-6A2F87BBF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W 2025 roku do realizacji zaplanowano 45 zadań inwestycyjnych na kwotę 25.414.549,38 zł. W trakcie realizacji budżetu plan został wykonany w kwocie 23.517.872,46 zł, tj. 92,54 % planu. </a:t>
            </a:r>
          </a:p>
        </p:txBody>
      </p:sp>
    </p:spTree>
    <p:extLst>
      <p:ext uri="{BB962C8B-B14F-4D97-AF65-F5344CB8AC3E}">
        <p14:creationId xmlns:p14="http://schemas.microsoft.com/office/powerpoint/2010/main" val="162709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3C6869B-91FE-9161-F259-A3FE873D0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4072" y="404664"/>
            <a:ext cx="2987824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Dochody i wydatki majątkowe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FB05B853-BEE1-87B5-6D48-BCB5BC2B2F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9577050"/>
              </p:ext>
            </p:extLst>
          </p:nvPr>
        </p:nvGraphicFramePr>
        <p:xfrm>
          <a:off x="323528" y="1020217"/>
          <a:ext cx="8424936" cy="4857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9202594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46FAF6E9-B727-ADD7-9AF8-D93079FE8B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6353415"/>
              </p:ext>
            </p:extLst>
          </p:nvPr>
        </p:nvGraphicFramePr>
        <p:xfrm>
          <a:off x="395537" y="764704"/>
          <a:ext cx="784887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4684203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F8E4D8-38BC-C7E4-4417-D251FEEEE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40670"/>
            <a:ext cx="7886700" cy="648072"/>
          </a:xfrm>
        </p:spPr>
        <p:txBody>
          <a:bodyPr/>
          <a:lstStyle/>
          <a:p>
            <a:pPr algn="ctr"/>
            <a:r>
              <a:rPr lang="pl-PL" b="1" dirty="0"/>
              <a:t>Obszary inwestowania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F71F4B69-23D8-11D8-64C3-824127E527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2767391"/>
              </p:ext>
            </p:extLst>
          </p:nvPr>
        </p:nvGraphicFramePr>
        <p:xfrm>
          <a:off x="395536" y="1196753"/>
          <a:ext cx="8119809" cy="4988385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1569045">
                  <a:extLst>
                    <a:ext uri="{9D8B030D-6E8A-4147-A177-3AD203B41FA5}">
                      <a16:colId xmlns:a16="http://schemas.microsoft.com/office/drawing/2014/main" val="1602495191"/>
                    </a:ext>
                  </a:extLst>
                </a:gridCol>
                <a:gridCol w="876050">
                  <a:extLst>
                    <a:ext uri="{9D8B030D-6E8A-4147-A177-3AD203B41FA5}">
                      <a16:colId xmlns:a16="http://schemas.microsoft.com/office/drawing/2014/main" val="3903777649"/>
                    </a:ext>
                  </a:extLst>
                </a:gridCol>
                <a:gridCol w="876050">
                  <a:extLst>
                    <a:ext uri="{9D8B030D-6E8A-4147-A177-3AD203B41FA5}">
                      <a16:colId xmlns:a16="http://schemas.microsoft.com/office/drawing/2014/main" val="3221084811"/>
                    </a:ext>
                  </a:extLst>
                </a:gridCol>
                <a:gridCol w="958861">
                  <a:extLst>
                    <a:ext uri="{9D8B030D-6E8A-4147-A177-3AD203B41FA5}">
                      <a16:colId xmlns:a16="http://schemas.microsoft.com/office/drawing/2014/main" val="3102950939"/>
                    </a:ext>
                  </a:extLst>
                </a:gridCol>
                <a:gridCol w="876050">
                  <a:extLst>
                    <a:ext uri="{9D8B030D-6E8A-4147-A177-3AD203B41FA5}">
                      <a16:colId xmlns:a16="http://schemas.microsoft.com/office/drawing/2014/main" val="3334605023"/>
                    </a:ext>
                  </a:extLst>
                </a:gridCol>
                <a:gridCol w="958861">
                  <a:extLst>
                    <a:ext uri="{9D8B030D-6E8A-4147-A177-3AD203B41FA5}">
                      <a16:colId xmlns:a16="http://schemas.microsoft.com/office/drawing/2014/main" val="2023124626"/>
                    </a:ext>
                  </a:extLst>
                </a:gridCol>
                <a:gridCol w="1046031">
                  <a:extLst>
                    <a:ext uri="{9D8B030D-6E8A-4147-A177-3AD203B41FA5}">
                      <a16:colId xmlns:a16="http://schemas.microsoft.com/office/drawing/2014/main" val="3078372855"/>
                    </a:ext>
                  </a:extLst>
                </a:gridCol>
                <a:gridCol w="958861">
                  <a:extLst>
                    <a:ext uri="{9D8B030D-6E8A-4147-A177-3AD203B41FA5}">
                      <a16:colId xmlns:a16="http://schemas.microsoft.com/office/drawing/2014/main" val="1514811593"/>
                    </a:ext>
                  </a:extLst>
                </a:gridCol>
              </a:tblGrid>
              <a:tr h="32643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wyszczególnienie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2019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2020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2021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2022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2023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2024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2025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58627498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infrastruktura wodociągowa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6 150,00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236 524,20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2 753 046,45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3 937 035,25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438 246,39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533 664,73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5516828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infrastruktura  kanalizacyjna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2 983 967,97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3 994 167,21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4 808 692,74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1 755 395,05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4 606 482,19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332 956,93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4 543 801,63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8293555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infrastruktura drogowa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932 452,34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3 219 657,45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1 677 894,91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595 832,65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8 757 137,53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4 248 380,27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9 067 476,47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8782783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>
                          <a:effectLst/>
                        </a:rPr>
                        <a:t>bezpieczeństwo publiczne i ochrona p.poż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74 945,50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49 286,78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112 072,72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301 100,01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13 315,80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3 798 969,58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3 549 721,42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73220928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biblioteki 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5 000,00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5 468,00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1 980 902,60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549 073,49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75735536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świetlice wiejskie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430 500,00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966 720,00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78 604,90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1 365 061,92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3 132 571,22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8974518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infrastruktura sportowa i rekreacyjna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101 867,13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22 802,50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153 627,00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308 959,88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235 334,34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56 429,10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6269762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gospodarka komunalna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2 690,40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190 897,50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305 380,63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4 202 375,13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4 197 426,26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47 974,99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1935691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administracja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17 702,16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304 056,00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52 690,00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219 783,63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268 755,00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5542626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obrona cywilna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94 400,00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44809032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ochrona zabytków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21 038,37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980 097,42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4401622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oświata i  wychowanie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100 437,10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5 535,00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4 191 164,83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446 956,50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67 588,50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97596298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opieka nad dziećmi do lat 3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143 708,95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55 592,72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342 854,43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1 175 391,98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3560483"/>
                  </a:ext>
                </a:extLst>
              </a:tr>
              <a:tr h="3264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ogółem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4 248 091,89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7 775 064,72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10 743 854,70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6 471 680,28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26 314 859,14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15 084 370,56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23 517 872,46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4239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729790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5966666" cy="392256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l-PL" sz="1500" b="1" dirty="0"/>
              <a:t>Udzielone dotacje z budżetu gminy 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9F0B01B0-D1D7-350F-8EAB-A1D301E41A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665479"/>
              </p:ext>
            </p:extLst>
          </p:nvPr>
        </p:nvGraphicFramePr>
        <p:xfrm>
          <a:off x="683569" y="764704"/>
          <a:ext cx="7776865" cy="4707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047">
                  <a:extLst>
                    <a:ext uri="{9D8B030D-6E8A-4147-A177-3AD203B41FA5}">
                      <a16:colId xmlns:a16="http://schemas.microsoft.com/office/drawing/2014/main" val="3917971970"/>
                    </a:ext>
                  </a:extLst>
                </a:gridCol>
                <a:gridCol w="574063">
                  <a:extLst>
                    <a:ext uri="{9D8B030D-6E8A-4147-A177-3AD203B41FA5}">
                      <a16:colId xmlns:a16="http://schemas.microsoft.com/office/drawing/2014/main" val="1025161596"/>
                    </a:ext>
                  </a:extLst>
                </a:gridCol>
                <a:gridCol w="759789">
                  <a:extLst>
                    <a:ext uri="{9D8B030D-6E8A-4147-A177-3AD203B41FA5}">
                      <a16:colId xmlns:a16="http://schemas.microsoft.com/office/drawing/2014/main" val="1524358251"/>
                    </a:ext>
                  </a:extLst>
                </a:gridCol>
                <a:gridCol w="506528">
                  <a:extLst>
                    <a:ext uri="{9D8B030D-6E8A-4147-A177-3AD203B41FA5}">
                      <a16:colId xmlns:a16="http://schemas.microsoft.com/office/drawing/2014/main" val="4212056592"/>
                    </a:ext>
                  </a:extLst>
                </a:gridCol>
                <a:gridCol w="2549513">
                  <a:extLst>
                    <a:ext uri="{9D8B030D-6E8A-4147-A177-3AD203B41FA5}">
                      <a16:colId xmlns:a16="http://schemas.microsoft.com/office/drawing/2014/main" val="59187353"/>
                    </a:ext>
                  </a:extLst>
                </a:gridCol>
                <a:gridCol w="1080588">
                  <a:extLst>
                    <a:ext uri="{9D8B030D-6E8A-4147-A177-3AD203B41FA5}">
                      <a16:colId xmlns:a16="http://schemas.microsoft.com/office/drawing/2014/main" val="530771341"/>
                    </a:ext>
                  </a:extLst>
                </a:gridCol>
                <a:gridCol w="1046822">
                  <a:extLst>
                    <a:ext uri="{9D8B030D-6E8A-4147-A177-3AD203B41FA5}">
                      <a16:colId xmlns:a16="http://schemas.microsoft.com/office/drawing/2014/main" val="2721286930"/>
                    </a:ext>
                  </a:extLst>
                </a:gridCol>
                <a:gridCol w="945515">
                  <a:extLst>
                    <a:ext uri="{9D8B030D-6E8A-4147-A177-3AD203B41FA5}">
                      <a16:colId xmlns:a16="http://schemas.microsoft.com/office/drawing/2014/main" val="2908869235"/>
                    </a:ext>
                  </a:extLst>
                </a:gridCol>
              </a:tblGrid>
              <a:tr h="1780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 dirty="0">
                          <a:effectLst/>
                          <a:latin typeface="Cambria" panose="02040503050406030204" pitchFamily="18" charset="0"/>
                        </a:rPr>
                        <a:t>Lp.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 dirty="0">
                          <a:effectLst/>
                          <a:latin typeface="Cambria" panose="02040503050406030204" pitchFamily="18" charset="0"/>
                        </a:rPr>
                        <a:t>Dział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 dirty="0">
                          <a:effectLst/>
                          <a:latin typeface="Cambria" panose="02040503050406030204" pitchFamily="18" charset="0"/>
                        </a:rPr>
                        <a:t>Rozdział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 dirty="0">
                          <a:effectLst/>
                          <a:latin typeface="Cambria" panose="02040503050406030204" pitchFamily="18" charset="0"/>
                        </a:rPr>
                        <a:t>§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>
                          <a:effectLst/>
                          <a:latin typeface="Cambria" panose="02040503050406030204" pitchFamily="18" charset="0"/>
                        </a:rPr>
                        <a:t>Nazwa instytucji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>
                          <a:effectLst/>
                          <a:latin typeface="Cambria" panose="02040503050406030204" pitchFamily="18" charset="0"/>
                        </a:rPr>
                        <a:t>Plan dotacji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>
                          <a:effectLst/>
                          <a:latin typeface="Cambria" panose="02040503050406030204" pitchFamily="18" charset="0"/>
                        </a:rPr>
                        <a:t>Wykonanie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 dirty="0">
                          <a:effectLst/>
                          <a:latin typeface="Cambria" panose="02040503050406030204" pitchFamily="18" charset="0"/>
                        </a:rPr>
                        <a:t>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84457577"/>
                  </a:ext>
                </a:extLst>
              </a:tr>
              <a:tr h="181963">
                <a:tc gridSpan="8"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0" u="none" strike="noStrike" dirty="0">
                          <a:effectLst/>
                          <a:latin typeface="Cambria" panose="02040503050406030204" pitchFamily="18" charset="0"/>
                        </a:rPr>
                        <a:t>dotacje podmiotowe</a:t>
                      </a:r>
                      <a:endParaRPr lang="pl-PL" sz="11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l-PL" sz="9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2199846"/>
                  </a:ext>
                </a:extLst>
              </a:tr>
              <a:tr h="3561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 dirty="0">
                          <a:effectLst/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 dirty="0">
                          <a:effectLst/>
                          <a:latin typeface="Cambria" panose="02040503050406030204" pitchFamily="18" charset="0"/>
                        </a:rPr>
                        <a:t>921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 dirty="0">
                          <a:effectLst/>
                          <a:latin typeface="Cambria" panose="02040503050406030204" pitchFamily="18" charset="0"/>
                        </a:rPr>
                        <a:t>92116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 dirty="0">
                          <a:effectLst/>
                          <a:latin typeface="Cambria" panose="02040503050406030204" pitchFamily="18" charset="0"/>
                        </a:rPr>
                        <a:t>2480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900" b="0" i="0" u="none" strike="noStrike" dirty="0">
                          <a:effectLst/>
                          <a:latin typeface="Cambria" panose="02040503050406030204" pitchFamily="18" charset="0"/>
                        </a:rPr>
                        <a:t>Gminna Biblioteka Publiczna w Latowiczu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550 000,00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549 825,15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99,97%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1654803"/>
                  </a:ext>
                </a:extLst>
              </a:tr>
              <a:tr h="178077"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 dirty="0">
                          <a:effectLst/>
                          <a:latin typeface="Cambria" panose="02040503050406030204" pitchFamily="18" charset="0"/>
                        </a:rPr>
                        <a:t>Ogółem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effectLst/>
                          <a:latin typeface="Cambria" panose="02040503050406030204" pitchFamily="18" charset="0"/>
                        </a:rPr>
                        <a:t>550 000,00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 dirty="0">
                          <a:effectLst/>
                          <a:latin typeface="Cambria" panose="02040503050406030204" pitchFamily="18" charset="0"/>
                        </a:rPr>
                        <a:t>549 825,15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 dirty="0">
                          <a:effectLst/>
                          <a:latin typeface="Cambria" panose="02040503050406030204" pitchFamily="18" charset="0"/>
                        </a:rPr>
                        <a:t>99,97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2628784"/>
                  </a:ext>
                </a:extLst>
              </a:tr>
              <a:tr h="227682"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 dirty="0">
                          <a:effectLst/>
                          <a:latin typeface="Cambria" panose="02040503050406030204" pitchFamily="18" charset="0"/>
                        </a:rPr>
                        <a:t>dotacje </a:t>
                      </a:r>
                      <a:r>
                        <a:rPr lang="pl-PL" sz="1000" b="1" i="0" u="none" strike="noStrike" dirty="0">
                          <a:effectLst/>
                          <a:latin typeface="Cambria" panose="02040503050406030204" pitchFamily="18" charset="0"/>
                        </a:rPr>
                        <a:t>celowe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l-PL" sz="9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1410105"/>
                  </a:ext>
                </a:extLst>
              </a:tr>
              <a:tr h="2199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010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01009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2830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900" b="0" i="0" u="none" strike="noStrike" dirty="0">
                          <a:effectLst/>
                          <a:latin typeface="Cambria" panose="02040503050406030204" pitchFamily="18" charset="0"/>
                        </a:rPr>
                        <a:t>Realizacja zadań w zakresie utrzymania urządzeń wodnych na terenie gminy Latowicz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100 000,00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100 000,00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100,00%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9029222"/>
                  </a:ext>
                </a:extLst>
              </a:tr>
              <a:tr h="23454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754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75412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2820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Realizacja zadań z zakresu ochrony przeciwpożarowej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70 000,00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18 852,28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26,93%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4711257"/>
                  </a:ext>
                </a:extLst>
              </a:tr>
              <a:tr h="1780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754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75412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6230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Realizacja zadań z zakresu ochrony przeciwpożarowej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70 000,00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0,00%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466886"/>
                  </a:ext>
                </a:extLst>
              </a:tr>
              <a:tr h="1780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851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85154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2360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Realizacja zadań z zakresu profilaktyki  uzależnień i przeciwdziałania patologiom społecznym (organizacja aktywnego wypoczynku letniego dzieci i młodzieży z realizacją programów sportowych oraz edukacyjnych)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30 000,00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30 000,00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100,00%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48371787"/>
                  </a:ext>
                </a:extLst>
              </a:tr>
              <a:tr h="1780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851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85154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2360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Realizacja zadań z zakresu profilaktyki  uzależnień i przeciwdziałania patologiom społecznym (realizacja programów edukacyjnych)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5 000,00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0,00%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5687876"/>
                  </a:ext>
                </a:extLst>
              </a:tr>
              <a:tr h="33740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921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92120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6570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Remont dachu zabytkowego budynku kościoła pw. Św. Walentego i Św. Trójcy w Latowiczu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980 000,00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980 000,00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100,00%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4188861"/>
                  </a:ext>
                </a:extLst>
              </a:tr>
              <a:tr h="2114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926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92605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2360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Wspieranie i upowszechnianie kultury fizycznej i sportu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70 000,00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70 000,00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100,00%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8581373"/>
                  </a:ext>
                </a:extLst>
              </a:tr>
              <a:tr h="178077"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 dirty="0">
                          <a:effectLst/>
                          <a:latin typeface="Cambria" panose="02040503050406030204" pitchFamily="18" charset="0"/>
                        </a:rPr>
                        <a:t>Ogółem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effectLst/>
                          <a:latin typeface="Cambria" panose="02040503050406030204" pitchFamily="18" charset="0"/>
                        </a:rPr>
                        <a:t>1 325 000,00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effectLst/>
                          <a:latin typeface="Cambria" panose="02040503050406030204" pitchFamily="18" charset="0"/>
                        </a:rPr>
                        <a:t>1 198 852,28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 dirty="0">
                          <a:effectLst/>
                          <a:latin typeface="Cambria" panose="02040503050406030204" pitchFamily="18" charset="0"/>
                        </a:rPr>
                        <a:t>90,48%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2351347"/>
                  </a:ext>
                </a:extLst>
              </a:tr>
              <a:tr h="178077"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 dirty="0">
                          <a:effectLst/>
                          <a:latin typeface="Cambria" panose="02040503050406030204" pitchFamily="18" charset="0"/>
                        </a:rPr>
                        <a:t>środki przekazane na </a:t>
                      </a:r>
                      <a:r>
                        <a:rPr lang="pl-PL" sz="1100" b="1" i="0" u="none" strike="noStrike" dirty="0">
                          <a:effectLst/>
                          <a:latin typeface="Cambria" panose="02040503050406030204" pitchFamily="18" charset="0"/>
                        </a:rPr>
                        <a:t>fundusz</a:t>
                      </a:r>
                      <a:r>
                        <a:rPr lang="pl-PL" sz="900" b="1" i="0" u="none" strike="noStrike" dirty="0">
                          <a:effectLst/>
                          <a:latin typeface="Cambria" panose="02040503050406030204" pitchFamily="18" charset="0"/>
                        </a:rPr>
                        <a:t> wsparcia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pl-PL" sz="11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l-PL" sz="11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l-PL" sz="11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19231046"/>
                  </a:ext>
                </a:extLst>
              </a:tr>
              <a:tr h="1780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754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75404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2300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900" b="0" i="0" u="none" strike="noStrike" dirty="0">
                          <a:effectLst/>
                          <a:latin typeface="Cambria" panose="02040503050406030204" pitchFamily="18" charset="0"/>
                        </a:rPr>
                        <a:t>Fundusz wsparcia policji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3 000,00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3 000,00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100,00%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9420702"/>
                  </a:ext>
                </a:extLst>
              </a:tr>
              <a:tr h="1780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754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75410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0" i="0" u="none" strike="noStrike">
                          <a:effectLst/>
                          <a:latin typeface="Cambria" panose="02040503050406030204" pitchFamily="18" charset="0"/>
                        </a:rPr>
                        <a:t>6170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900" b="0" i="0" u="none" strike="noStrike" dirty="0">
                          <a:effectLst/>
                          <a:latin typeface="Cambria" panose="02040503050406030204" pitchFamily="18" charset="0"/>
                        </a:rPr>
                        <a:t>Fundusz Wsparcia Państwowej Straży Pożarnej dla Komendy Powiatowej PSP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20 000,00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0" i="0" u="none" strike="noStrike">
                          <a:effectLst/>
                          <a:latin typeface="Cambria" panose="02040503050406030204" pitchFamily="18" charset="0"/>
                        </a:rPr>
                        <a:t>20 000,00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effectLst/>
                          <a:latin typeface="Cambria" panose="02040503050406030204" pitchFamily="18" charset="0"/>
                        </a:rPr>
                        <a:t>100,00%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6868467"/>
                  </a:ext>
                </a:extLst>
              </a:tr>
              <a:tr h="178077"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900" b="1" i="0" u="none" strike="noStrike">
                          <a:effectLst/>
                          <a:latin typeface="Cambria" panose="02040503050406030204" pitchFamily="18" charset="0"/>
                        </a:rPr>
                        <a:t>Ogółem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effectLst/>
                          <a:latin typeface="Cambria" panose="02040503050406030204" pitchFamily="18" charset="0"/>
                        </a:rPr>
                        <a:t>23 000,00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>
                          <a:effectLst/>
                          <a:latin typeface="Cambria" panose="02040503050406030204" pitchFamily="18" charset="0"/>
                        </a:rPr>
                        <a:t>23 000,00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1" i="0" u="none" strike="noStrike" dirty="0">
                          <a:effectLst/>
                          <a:latin typeface="Cambria" panose="02040503050406030204" pitchFamily="18" charset="0"/>
                        </a:rPr>
                        <a:t>100,00%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009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26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2B0ABC4-D3A0-C86B-F595-ABFCC8778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>
            <a:normAutofit/>
          </a:bodyPr>
          <a:lstStyle/>
          <a:p>
            <a:pPr algn="ctr"/>
            <a:r>
              <a:rPr lang="pl-PL" sz="2000" b="1" dirty="0"/>
              <a:t>Udział nadwyżki operacyjnej i dochodów majątkowych w wydatkach majątkowych (wskaźnik samofinansowania) (</a:t>
            </a:r>
            <a:r>
              <a:rPr lang="pl-PL" sz="2000" b="1" dirty="0" err="1"/>
              <a:t>No+Dm</a:t>
            </a:r>
            <a:r>
              <a:rPr lang="pl-PL" sz="2000" b="1" dirty="0"/>
              <a:t>)/</a:t>
            </a:r>
            <a:r>
              <a:rPr lang="pl-PL" sz="2000" b="1" dirty="0" err="1"/>
              <a:t>Wm</a:t>
            </a:r>
            <a:endParaRPr lang="pl-PL" sz="2000" b="1" dirty="0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8BD1CBDA-D094-A8E8-7F6D-93D84A1B4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4481459"/>
              </p:ext>
            </p:extLst>
          </p:nvPr>
        </p:nvGraphicFramePr>
        <p:xfrm>
          <a:off x="539552" y="1690689"/>
          <a:ext cx="8064896" cy="404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7578284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CDF149-638D-7A4C-9D8D-35110B09B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Potencjał rozwojowy w relacji do wydatków majątkowych i spłat kapitału (</a:t>
            </a:r>
            <a:r>
              <a:rPr lang="pl-PL" dirty="0" err="1"/>
              <a:t>Pbzwr</a:t>
            </a:r>
            <a:r>
              <a:rPr lang="pl-PL" dirty="0"/>
              <a:t>+(Do-</a:t>
            </a:r>
            <a:r>
              <a:rPr lang="pl-PL" dirty="0" err="1"/>
              <a:t>Wb</a:t>
            </a:r>
            <a:r>
              <a:rPr lang="pl-PL" dirty="0"/>
              <a:t>)) / (</a:t>
            </a:r>
            <a:r>
              <a:rPr lang="pl-PL" dirty="0" err="1"/>
              <a:t>Wm+Rs</a:t>
            </a:r>
            <a:r>
              <a:rPr lang="pl-PL" dirty="0"/>
              <a:t>)</a:t>
            </a: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8BD1CBDA-D094-A8E8-7F6D-93D84A1B4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3109183"/>
              </p:ext>
            </p:extLst>
          </p:nvPr>
        </p:nvGraphicFramePr>
        <p:xfrm>
          <a:off x="251520" y="1992630"/>
          <a:ext cx="8568952" cy="3236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6086060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576942-99FA-FF63-7772-8DCF56A34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Potencjał inwestycyjny w relacji do wydatków majątkowych (</a:t>
            </a:r>
            <a:r>
              <a:rPr lang="pl-PL" dirty="0" err="1"/>
              <a:t>Pbzwr</a:t>
            </a:r>
            <a:r>
              <a:rPr lang="pl-PL" dirty="0"/>
              <a:t>+(Do-</a:t>
            </a:r>
            <a:r>
              <a:rPr lang="pl-PL" dirty="0" err="1"/>
              <a:t>Wb</a:t>
            </a:r>
            <a:r>
              <a:rPr lang="pl-PL" dirty="0"/>
              <a:t>-</a:t>
            </a:r>
            <a:r>
              <a:rPr lang="pl-PL" dirty="0" err="1"/>
              <a:t>Rs</a:t>
            </a:r>
            <a:r>
              <a:rPr lang="pl-PL" dirty="0"/>
              <a:t>)) / </a:t>
            </a:r>
            <a:r>
              <a:rPr lang="pl-PL" dirty="0" err="1"/>
              <a:t>Wm</a:t>
            </a:r>
            <a:endParaRPr lang="pl-PL" dirty="0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8BD1CBDA-D094-A8E8-7F6D-93D84A1B4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0549485"/>
              </p:ext>
            </p:extLst>
          </p:nvPr>
        </p:nvGraphicFramePr>
        <p:xfrm>
          <a:off x="467544" y="2057400"/>
          <a:ext cx="8280920" cy="3603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879200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DB9B692-26FC-0C5C-9114-EC004EBA39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409958"/>
              </p:ext>
            </p:extLst>
          </p:nvPr>
        </p:nvGraphicFramePr>
        <p:xfrm>
          <a:off x="323528" y="692696"/>
          <a:ext cx="8424936" cy="49679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6474">
                  <a:extLst>
                    <a:ext uri="{9D8B030D-6E8A-4147-A177-3AD203B41FA5}">
                      <a16:colId xmlns:a16="http://schemas.microsoft.com/office/drawing/2014/main" val="3094389827"/>
                    </a:ext>
                  </a:extLst>
                </a:gridCol>
                <a:gridCol w="1095349">
                  <a:extLst>
                    <a:ext uri="{9D8B030D-6E8A-4147-A177-3AD203B41FA5}">
                      <a16:colId xmlns:a16="http://schemas.microsoft.com/office/drawing/2014/main" val="2774963229"/>
                    </a:ext>
                  </a:extLst>
                </a:gridCol>
                <a:gridCol w="1066898">
                  <a:extLst>
                    <a:ext uri="{9D8B030D-6E8A-4147-A177-3AD203B41FA5}">
                      <a16:colId xmlns:a16="http://schemas.microsoft.com/office/drawing/2014/main" val="862152840"/>
                    </a:ext>
                  </a:extLst>
                </a:gridCol>
                <a:gridCol w="1056229">
                  <a:extLst>
                    <a:ext uri="{9D8B030D-6E8A-4147-A177-3AD203B41FA5}">
                      <a16:colId xmlns:a16="http://schemas.microsoft.com/office/drawing/2014/main" val="1481012813"/>
                    </a:ext>
                  </a:extLst>
                </a:gridCol>
                <a:gridCol w="1109574">
                  <a:extLst>
                    <a:ext uri="{9D8B030D-6E8A-4147-A177-3AD203B41FA5}">
                      <a16:colId xmlns:a16="http://schemas.microsoft.com/office/drawing/2014/main" val="2505941180"/>
                    </a:ext>
                  </a:extLst>
                </a:gridCol>
                <a:gridCol w="1009996">
                  <a:extLst>
                    <a:ext uri="{9D8B030D-6E8A-4147-A177-3AD203B41FA5}">
                      <a16:colId xmlns:a16="http://schemas.microsoft.com/office/drawing/2014/main" val="4045938182"/>
                    </a:ext>
                  </a:extLst>
                </a:gridCol>
                <a:gridCol w="1024222">
                  <a:extLst>
                    <a:ext uri="{9D8B030D-6E8A-4147-A177-3AD203B41FA5}">
                      <a16:colId xmlns:a16="http://schemas.microsoft.com/office/drawing/2014/main" val="2146982077"/>
                    </a:ext>
                  </a:extLst>
                </a:gridCol>
                <a:gridCol w="896194">
                  <a:extLst>
                    <a:ext uri="{9D8B030D-6E8A-4147-A177-3AD203B41FA5}">
                      <a16:colId xmlns:a16="http://schemas.microsoft.com/office/drawing/2014/main" val="3107301407"/>
                    </a:ext>
                  </a:extLst>
                </a:gridCol>
              </a:tblGrid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Wyszczególnienie</a:t>
                      </a:r>
                      <a:endParaRPr lang="pl-P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2019</a:t>
                      </a:r>
                      <a:endParaRPr lang="pl-P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2020</a:t>
                      </a:r>
                      <a:endParaRPr lang="pl-P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2021</a:t>
                      </a:r>
                      <a:endParaRPr lang="pl-P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2022</a:t>
                      </a:r>
                      <a:endParaRPr lang="pl-PL" sz="1000" b="1" i="0" u="none" strike="noStrike" dirty="0">
                        <a:solidFill>
                          <a:srgbClr val="FFFFFF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2023</a:t>
                      </a:r>
                      <a:endParaRPr lang="pl-P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2024</a:t>
                      </a:r>
                      <a:endParaRPr lang="pl-P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2025</a:t>
                      </a:r>
                      <a:endParaRPr lang="pl-PL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3402071595"/>
                  </a:ext>
                </a:extLst>
              </a:tr>
              <a:tr h="2072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Dochody w tym: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29 195 662,56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36 430 875,34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36 769 319,36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37 246 352,71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51 785 367,74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40 299 860,74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57 069 191,96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555635528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dochody bieżące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27 388 266,94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29 431 444,98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30 616 024,67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34 407 125,94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30 947 958,83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34 311 448,42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38 284 963,61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4" marR="8774" marT="8774" marB="0" anchor="b"/>
                </a:tc>
                <a:extLst>
                  <a:ext uri="{0D108BD9-81ED-4DB2-BD59-A6C34878D82A}">
                    <a16:rowId xmlns:a16="http://schemas.microsoft.com/office/drawing/2014/main" val="331016945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dochody majątkowe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1 807 395,62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6 999 430,36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6 153 294,69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2 839 226,77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20 837 408,91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5 988 412,32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18 784 228,35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4" marR="8774" marT="8774" marB="0" anchor="b"/>
                </a:tc>
                <a:extLst>
                  <a:ext uri="{0D108BD9-81ED-4DB2-BD59-A6C34878D82A}">
                    <a16:rowId xmlns:a16="http://schemas.microsoft.com/office/drawing/2014/main" val="3857239059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Wydatki w tym: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28 959 584,58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33 334 084,82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37 697 353,73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36 982 112,89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54 599 828,11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48 345 385,70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57 421 593,83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3986481083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wydatki bieżące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24 711 492,69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25 559 020,10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26 953 499,03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30 510 432,61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28 284 968,97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33 261 015,14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33 903 721,37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4" marR="8774" marT="8774" marB="0" anchor="b"/>
                </a:tc>
                <a:extLst>
                  <a:ext uri="{0D108BD9-81ED-4DB2-BD59-A6C34878D82A}">
                    <a16:rowId xmlns:a16="http://schemas.microsoft.com/office/drawing/2014/main" val="2667783482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wydatki majątkowe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4 248 091,89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7 775 064,72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10 743 854,70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6 471 680,28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26 314 859,14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15 084 370,56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23 517 872,46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74" marR="8774" marT="8774" marB="0" anchor="b"/>
                </a:tc>
                <a:extLst>
                  <a:ext uri="{0D108BD9-81ED-4DB2-BD59-A6C34878D82A}">
                    <a16:rowId xmlns:a16="http://schemas.microsoft.com/office/drawing/2014/main" val="2543614307"/>
                  </a:ext>
                </a:extLst>
              </a:tr>
              <a:tr h="3354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Nadwyżka/ Deficyt budżetu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236 077,98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3 096 790,52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-928 034,37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264 239,82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-2 814 460,37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-8 045 524,96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-352 401,87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2560304060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Przychody w tym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3 770 246,82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5 952 154,80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10 285 944,32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8 366 043,05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9 662 757,52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10 338 706,65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4 992 422,14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2238765350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kredyty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2 302 474,65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4 794 701,00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4 000 000,00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89222318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pożyczki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1 795 202,31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2 700 000,00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2 300 000,00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2003358322"/>
                  </a:ext>
                </a:extLst>
              </a:tr>
              <a:tr h="46929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niewykorzystane środki pieniężne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17 102,00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1 112 660,62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4 405 090,83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4 049 637,04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3 313 121,36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4 308 257,94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303 883,60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2287989097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wolne środki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1 957 942,51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2 139 494,18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3 580 853,49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4 316 406,01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4 047 161,51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1 235 747,71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688 538,54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1174348155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Rozchody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754 170,00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1 063 001,00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991 866,90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1 270 000,00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1 302 474,65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1 299 385,19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911 835,76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1465832400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Wynik finansowy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3 252 154,80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7 985 944,32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8 366 043,05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7 360 282,87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5 545 822,50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993 796,50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3 728 184,51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1019554857"/>
                  </a:ext>
                </a:extLst>
              </a:tr>
              <a:tr h="2236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nadwyżka operacyjna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2 676 774,25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3 872 424,88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3 662 525,64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3 896 693,33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2 662 989,86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1 050 433,28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4 381 242,24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b"/>
                </a:tc>
                <a:extLst>
                  <a:ext uri="{0D108BD9-81ED-4DB2-BD59-A6C34878D82A}">
                    <a16:rowId xmlns:a16="http://schemas.microsoft.com/office/drawing/2014/main" val="1286451195"/>
                  </a:ext>
                </a:extLst>
              </a:tr>
              <a:tr h="2325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kwota długu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3 841 056,84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5 478 055,84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6 734 859,84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5 464 859,84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6 464 859,84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9 960 175,65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10 732 474,65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2598070934"/>
                  </a:ext>
                </a:extLst>
              </a:tr>
              <a:tr h="2325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obsługa długu-odsetki + prowizja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66 413,97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67 505,09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98 760,42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239 571,87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320 277,60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357 462,74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648 868,27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602931374"/>
                  </a:ext>
                </a:extLst>
              </a:tr>
              <a:tr h="5031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000" u="none" strike="noStrike" dirty="0">
                          <a:effectLst/>
                        </a:rPr>
                        <a:t>nadwyżka operacyjna + odsetki od rat kapitałowych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2 743 188,22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3 939 929,97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3 761 286,06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4 136 265,20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2 983 267,46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1 407 896,02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4 990 110,51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8774" marR="8774" marT="8774" marB="0" anchor="ctr"/>
                </a:tc>
                <a:extLst>
                  <a:ext uri="{0D108BD9-81ED-4DB2-BD59-A6C34878D82A}">
                    <a16:rowId xmlns:a16="http://schemas.microsoft.com/office/drawing/2014/main" val="1463404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0802195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E805B5-632E-86D0-514E-3C7E14E99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Wykorzystanie potencjału inwestycyjnego </a:t>
            </a:r>
            <a:r>
              <a:rPr lang="pl-PL" dirty="0" err="1"/>
              <a:t>Wm</a:t>
            </a:r>
            <a:r>
              <a:rPr lang="pl-PL" dirty="0"/>
              <a:t> / (</a:t>
            </a:r>
            <a:r>
              <a:rPr lang="pl-PL" dirty="0" err="1"/>
              <a:t>Pbzwr</a:t>
            </a:r>
            <a:r>
              <a:rPr lang="pl-PL" dirty="0"/>
              <a:t>+(Do-</a:t>
            </a:r>
            <a:r>
              <a:rPr lang="pl-PL" dirty="0" err="1"/>
              <a:t>Wb</a:t>
            </a:r>
            <a:r>
              <a:rPr lang="pl-PL" dirty="0"/>
              <a:t>-</a:t>
            </a:r>
            <a:r>
              <a:rPr lang="pl-PL" dirty="0" err="1"/>
              <a:t>Rs</a:t>
            </a:r>
            <a:r>
              <a:rPr lang="pl-PL" dirty="0"/>
              <a:t>))</a:t>
            </a: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8BD1CBDA-D094-A8E8-7F6D-93D84A1B4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2370829"/>
              </p:ext>
            </p:extLst>
          </p:nvPr>
        </p:nvGraphicFramePr>
        <p:xfrm>
          <a:off x="683568" y="2057400"/>
          <a:ext cx="7992888" cy="367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9322643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54A349-AE89-3B37-7544-354BD3FE3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7"/>
            <a:ext cx="7886700" cy="1080120"/>
          </a:xfrm>
        </p:spPr>
        <p:txBody>
          <a:bodyPr>
            <a:normAutofit/>
          </a:bodyPr>
          <a:lstStyle/>
          <a:p>
            <a:pPr algn="ctr"/>
            <a:r>
              <a:rPr lang="pl-PL" sz="23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Dochody z tytułu opłaty za gospodarowanie odpadami komunalnymi i wydatki poniesione na funkcjonowanie systemu gospodarowania odpadami</a:t>
            </a:r>
            <a:endParaRPr lang="pl-PL" sz="23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D1678C-3CBA-9427-E32C-E5CFE139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pl-PL" sz="2200" dirty="0"/>
              <a:t>Dochody z opłaty – 1.088.700,70 zł</a:t>
            </a:r>
          </a:p>
          <a:p>
            <a:pPr marL="457200" indent="-457200">
              <a:buAutoNum type="arabicPeriod"/>
            </a:pPr>
            <a:r>
              <a:rPr lang="pl-PL" sz="2200" dirty="0"/>
              <a:t>Wydatki – 1.333.389,26 zł</a:t>
            </a:r>
          </a:p>
          <a:p>
            <a:r>
              <a:rPr lang="pl-PL" sz="2200" dirty="0"/>
              <a:t>odbieranie, transportu, zbierania, odzysku i unieszkodliwiania odpadów komunalnych – 1.136.231,28 zł</a:t>
            </a:r>
          </a:p>
          <a:p>
            <a:r>
              <a:rPr lang="pl-PL" sz="2200" dirty="0"/>
              <a:t>utrzymania punktu selektywnego zbierania odpadów komunalnych – 2.332,39 zł</a:t>
            </a:r>
          </a:p>
          <a:p>
            <a:r>
              <a:rPr lang="pl-PL" sz="2200" dirty="0"/>
              <a:t>obsługa administracyjna – 194.825,595 zł w tym wynagrodzenia pracowników – 140.945,59 zł, prowizja za inkaso – 53.880,00 zł</a:t>
            </a:r>
          </a:p>
          <a:p>
            <a:pPr marL="0" indent="0" algn="just">
              <a:buNone/>
            </a:pPr>
            <a:endParaRPr lang="pl-PL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r>
              <a:rPr lang="pl-PL" dirty="0">
                <a:solidFill>
                  <a:srgbClr val="000000"/>
                </a:solidFill>
              </a:rPr>
              <a:t>Z rozliczenia lat wcześniejszych pozostało 173.856,98  zł. 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0142474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FD955A-8D36-3FBB-032C-E5087C2FB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/>
              <a:t>Rozliczenie systemu gospodarowania odpadami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799FF908-08AB-F359-0731-0AACEDCBC1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673114"/>
              </p:ext>
            </p:extLst>
          </p:nvPr>
        </p:nvGraphicFramePr>
        <p:xfrm>
          <a:off x="251520" y="1412776"/>
          <a:ext cx="8640960" cy="360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1476">
                  <a:extLst>
                    <a:ext uri="{9D8B030D-6E8A-4147-A177-3AD203B41FA5}">
                      <a16:colId xmlns:a16="http://schemas.microsoft.com/office/drawing/2014/main" val="2789662952"/>
                    </a:ext>
                  </a:extLst>
                </a:gridCol>
                <a:gridCol w="1131385">
                  <a:extLst>
                    <a:ext uri="{9D8B030D-6E8A-4147-A177-3AD203B41FA5}">
                      <a16:colId xmlns:a16="http://schemas.microsoft.com/office/drawing/2014/main" val="950043996"/>
                    </a:ext>
                  </a:extLst>
                </a:gridCol>
                <a:gridCol w="1131385">
                  <a:extLst>
                    <a:ext uri="{9D8B030D-6E8A-4147-A177-3AD203B41FA5}">
                      <a16:colId xmlns:a16="http://schemas.microsoft.com/office/drawing/2014/main" val="3753735862"/>
                    </a:ext>
                  </a:extLst>
                </a:gridCol>
                <a:gridCol w="1282238">
                  <a:extLst>
                    <a:ext uri="{9D8B030D-6E8A-4147-A177-3AD203B41FA5}">
                      <a16:colId xmlns:a16="http://schemas.microsoft.com/office/drawing/2014/main" val="1379383433"/>
                    </a:ext>
                  </a:extLst>
                </a:gridCol>
                <a:gridCol w="1282238">
                  <a:extLst>
                    <a:ext uri="{9D8B030D-6E8A-4147-A177-3AD203B41FA5}">
                      <a16:colId xmlns:a16="http://schemas.microsoft.com/office/drawing/2014/main" val="801282522"/>
                    </a:ext>
                  </a:extLst>
                </a:gridCol>
                <a:gridCol w="1282238">
                  <a:extLst>
                    <a:ext uri="{9D8B030D-6E8A-4147-A177-3AD203B41FA5}">
                      <a16:colId xmlns:a16="http://schemas.microsoft.com/office/drawing/2014/main" val="1987857921"/>
                    </a:ext>
                  </a:extLst>
                </a:gridCol>
              </a:tblGrid>
              <a:tr h="3272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600" b="1" u="none" strike="noStrike" dirty="0">
                          <a:effectLst/>
                        </a:rPr>
                        <a:t>Wyszczególnienie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600" b="1" u="none" strike="noStrike" dirty="0">
                          <a:effectLst/>
                        </a:rPr>
                        <a:t>2021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600" b="1" u="none" strike="noStrike" dirty="0">
                          <a:effectLst/>
                        </a:rPr>
                        <a:t>2022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600" b="1" u="none" strike="noStrike" dirty="0">
                          <a:effectLst/>
                        </a:rPr>
                        <a:t>2023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600" b="1" u="none" strike="noStrike" dirty="0">
                          <a:effectLst/>
                        </a:rPr>
                        <a:t>2024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600" b="1" u="none" strike="noStrike" dirty="0">
                          <a:effectLst/>
                        </a:rPr>
                        <a:t>2025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extLst>
                  <a:ext uri="{0D108BD9-81ED-4DB2-BD59-A6C34878D82A}">
                    <a16:rowId xmlns:a16="http://schemas.microsoft.com/office/drawing/2014/main" val="1640768910"/>
                  </a:ext>
                </a:extLst>
              </a:tr>
              <a:tr h="84033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u="none" strike="noStrike" dirty="0">
                          <a:effectLst/>
                        </a:rPr>
                        <a:t>Wykonanie dochodów - wypływy z opłat 90002 § 0490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 dirty="0">
                          <a:effectLst/>
                        </a:rPr>
                        <a:t>1 080 394,99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1 104 274,91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   1 081 350,47 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   1 081 300,68 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u="none" strike="noStrike" dirty="0">
                          <a:effectLst/>
                        </a:rPr>
                        <a:t>   1 088 700,70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extLst>
                  <a:ext uri="{0D108BD9-81ED-4DB2-BD59-A6C34878D82A}">
                    <a16:rowId xmlns:a16="http://schemas.microsoft.com/office/drawing/2014/main" val="1241787455"/>
                  </a:ext>
                </a:extLst>
              </a:tr>
              <a:tr h="56332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u="none" strike="noStrike" dirty="0">
                          <a:effectLst/>
                        </a:rPr>
                        <a:t>Wykonanie wydatków, w tym: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739 720,88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864 201,70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1 136 200,65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1 433 340,84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1 333 389,26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extLst>
                  <a:ext uri="{0D108BD9-81ED-4DB2-BD59-A6C34878D82A}">
                    <a16:rowId xmlns:a16="http://schemas.microsoft.com/office/drawing/2014/main" val="3737630354"/>
                  </a:ext>
                </a:extLst>
              </a:tr>
              <a:tr h="84033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u="none" strike="noStrike" dirty="0">
                          <a:effectLst/>
                        </a:rPr>
                        <a:t>Odbieranie transport, </a:t>
                      </a:r>
                      <a:r>
                        <a:rPr lang="pl-PL" sz="1600" u="none" strike="noStrike" dirty="0" err="1">
                          <a:effectLst/>
                        </a:rPr>
                        <a:t>ozdysk</a:t>
                      </a:r>
                      <a:r>
                        <a:rPr lang="pl-PL" sz="1600" u="none" strike="noStrike" dirty="0">
                          <a:effectLst/>
                        </a:rPr>
                        <a:t> i unieszkodliwianie odpadów komunalnych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672 038,10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716 870,52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819 788,00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946 047,00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 dirty="0">
                          <a:effectLst/>
                        </a:rPr>
                        <a:t>1 136 231,28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extLst>
                  <a:ext uri="{0D108BD9-81ED-4DB2-BD59-A6C34878D82A}">
                    <a16:rowId xmlns:a16="http://schemas.microsoft.com/office/drawing/2014/main" val="3848989984"/>
                  </a:ext>
                </a:extLst>
              </a:tr>
              <a:tr h="47305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600" u="none" strike="noStrike" dirty="0">
                          <a:effectLst/>
                        </a:rPr>
                        <a:t>Rozliczenie roku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340 674,11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240 073,21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-54 850,18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-352 040,16</a:t>
                      </a:r>
                      <a:endParaRPr lang="pl-PL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 dirty="0">
                          <a:effectLst/>
                        </a:rPr>
                        <a:t>-244 688,56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extLst>
                  <a:ext uri="{0D108BD9-81ED-4DB2-BD59-A6C34878D82A}">
                    <a16:rowId xmlns:a16="http://schemas.microsoft.com/office/drawing/2014/main" val="4104423242"/>
                  </a:ext>
                </a:extLst>
              </a:tr>
              <a:tr h="563323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effectLst/>
                        </a:rPr>
                        <a:t>Rozliczenie systemu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>
                        <a:buNone/>
                      </a:pP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525 897,14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>
                          <a:effectLst/>
                        </a:rPr>
                        <a:t>173 856,98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600" u="none" strike="noStrike" dirty="0">
                          <a:effectLst/>
                        </a:rPr>
                        <a:t>-70 831,58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9" marR="8179" marT="8179" marB="0" anchor="ctr"/>
                </a:tc>
                <a:extLst>
                  <a:ext uri="{0D108BD9-81ED-4DB2-BD59-A6C34878D82A}">
                    <a16:rowId xmlns:a16="http://schemas.microsoft.com/office/drawing/2014/main" val="3440203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093641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87524" y="1302265"/>
            <a:ext cx="8568952" cy="425347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pl-PL" sz="1600" b="1" dirty="0">
                <a:latin typeface="+mj-lt"/>
              </a:rPr>
              <a:t>Przychody</a:t>
            </a:r>
          </a:p>
          <a:p>
            <a:pPr algn="just">
              <a:lnSpc>
                <a:spcPct val="115000"/>
              </a:lnSpc>
            </a:pP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Plan zrealizowano w kwocie </a:t>
            </a:r>
            <a:r>
              <a:rPr lang="pl-PL" sz="1600" b="1" dirty="0">
                <a:effectLst/>
                <a:latin typeface="+mj-lt"/>
                <a:ea typeface="Times New Roman" panose="02020603050405020304" pitchFamily="18" charset="0"/>
              </a:rPr>
              <a:t>4.992.422,41 zł</a:t>
            </a: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, z tego z tytułu: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nadwyżki z lat ubiegłych (niewykorzystane środki pieniężne) w kwocie 302.883,60 zł 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wolnych środków jako nadwyżka środków pieniężnych na rachunku bieżącym gminy, w tym wynikających z rozliczeń kredytów i pożyczek z lat ubiegłych w kwocie 688.538,54 zł, 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zaciągniętych kredytów na pokrycie deficytu i spłatę wcześniej zaciągniętych zobowiązań w kwocie 4.000.000,00 zł</a:t>
            </a:r>
          </a:p>
          <a:p>
            <a:pPr algn="just"/>
            <a:endParaRPr lang="pl-PL" sz="1600" dirty="0">
              <a:latin typeface="+mj-lt"/>
            </a:endParaRPr>
          </a:p>
          <a:p>
            <a:pPr algn="just"/>
            <a:endParaRPr lang="pl-PL" sz="1600" b="1" dirty="0">
              <a:latin typeface="+mj-lt"/>
            </a:endParaRPr>
          </a:p>
          <a:p>
            <a:pPr algn="just"/>
            <a:r>
              <a:rPr lang="pl-PL" sz="1600" b="1" dirty="0">
                <a:latin typeface="+mj-lt"/>
              </a:rPr>
              <a:t>Rozchody </a:t>
            </a:r>
          </a:p>
          <a:p>
            <a:pPr algn="just"/>
            <a:r>
              <a:rPr lang="pl-PL" sz="1600" dirty="0">
                <a:latin typeface="+mj-lt"/>
              </a:rPr>
              <a:t>Spłata rat zaciągniętych kredytów – </a:t>
            </a: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911.835,76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zł , w tym: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spłata kredytów krajowych – 327.701,00 zł,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spłata pożyczek – </a:t>
            </a: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587.134,76 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+mj-lt"/>
              </a:rPr>
              <a:t> zł.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pl-PL" sz="1600" b="1" i="0" u="none" strike="noStrike" baseline="0" dirty="0">
                <a:solidFill>
                  <a:srgbClr val="000000"/>
                </a:solidFill>
                <a:latin typeface="+mj-lt"/>
              </a:rPr>
              <a:t>Umorzenie</a:t>
            </a:r>
          </a:p>
          <a:p>
            <a:pPr algn="just"/>
            <a:r>
              <a:rPr lang="pl-PL" sz="1600" dirty="0">
                <a:solidFill>
                  <a:srgbClr val="000000"/>
                </a:solidFill>
                <a:latin typeface="+mj-lt"/>
              </a:rPr>
              <a:t>W 2025 została warunkowo umorzona pożyczka z </a:t>
            </a:r>
            <a:r>
              <a:rPr lang="pl-PL" sz="1600" dirty="0" err="1">
                <a:solidFill>
                  <a:srgbClr val="000000"/>
                </a:solidFill>
                <a:latin typeface="+mj-lt"/>
              </a:rPr>
              <a:t>WFOŚiGW</a:t>
            </a:r>
            <a:r>
              <a:rPr lang="pl-PL" sz="1600" dirty="0">
                <a:solidFill>
                  <a:srgbClr val="000000"/>
                </a:solidFill>
                <a:latin typeface="+mj-lt"/>
              </a:rPr>
              <a:t> w wysokości 2.315.865,24 zł.</a:t>
            </a:r>
            <a:endParaRPr lang="pl-PL" sz="160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487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512511" cy="1008112"/>
          </a:xfrm>
          <a:effectLst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800" b="1" dirty="0">
                <a:effectLst/>
              </a:rPr>
              <a:t>Zobowiązania  na dzień 31 grudnia 2025 r. (wg sprawozdania Rb-Z)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611560" y="1556792"/>
            <a:ext cx="8136904" cy="432048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Pozostało do spłaty na dzień 31.12.2025 r. – 10.732.474,65 zł, co stanowi 18,88 % planu dochodów ogółem, w tym: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kredyt na spłatę wcześniej zaciągniętych zobowiązań i pokrycie deficytu zaciągnięty w 2023 – 2.022.474,65 zł;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kredyt na spłatę wcześniej zaciągniętych zobowiązań i pokrycie deficytu zaciągnięty w 2024 – 4.710.000,00 zł;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l-PL" sz="1600" dirty="0">
                <a:latin typeface="+mj-lt"/>
                <a:ea typeface="Times New Roman" panose="02020603050405020304" pitchFamily="18" charset="0"/>
              </a:rPr>
              <a:t>kredyt na spłatę wcześniej zaciągniętych zobowiązań i pokrycie deficytu zaciągnięty w 2025 – 4.000.000,00 zł;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pl-PL" sz="1600" dirty="0">
                <a:effectLst/>
                <a:latin typeface="+mj-lt"/>
                <a:ea typeface="Times New Roman" panose="02020603050405020304" pitchFamily="18" charset="0"/>
              </a:rPr>
              <a:t>Gmina Latowicz w 2025 nie udzielała roku poręczeń i gwarancji.</a:t>
            </a:r>
          </a:p>
          <a:p>
            <a:pPr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pl-PL" sz="1700" dirty="0"/>
          </a:p>
        </p:txBody>
      </p:sp>
    </p:spTree>
    <p:extLst>
      <p:ext uri="{BB962C8B-B14F-4D97-AF65-F5344CB8AC3E}">
        <p14:creationId xmlns:p14="http://schemas.microsoft.com/office/powerpoint/2010/main" val="271917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D4D00F-B4F1-7136-B2ED-84474D73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000" b="1" dirty="0"/>
              <a:t>Relacja kwoty długu od nadwyżki operacyjnej (w wartościach nominalnych)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21917DBC-F3B7-EE7C-211B-F9A3A6E0F7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6956001"/>
              </p:ext>
            </p:extLst>
          </p:nvPr>
        </p:nvGraphicFramePr>
        <p:xfrm>
          <a:off x="971600" y="1412777"/>
          <a:ext cx="727280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7020601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484B43C8-58D8-1D57-95B2-CCD0347ECF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0452041"/>
              </p:ext>
            </p:extLst>
          </p:nvPr>
        </p:nvGraphicFramePr>
        <p:xfrm>
          <a:off x="179512" y="692696"/>
          <a:ext cx="864096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1139767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F809A8-9162-8C30-8A77-12F0714AF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Wskaźnik relacji zadłużenia do nadwyżki operacyjnej </a:t>
            </a:r>
            <a:r>
              <a:rPr lang="pl-PL" dirty="0" err="1"/>
              <a:t>Zo</a:t>
            </a:r>
            <a:r>
              <a:rPr lang="pl-PL" dirty="0"/>
              <a:t>/No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8BD1CBDA-D094-A8E8-7F6D-93D84A1B4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0271374"/>
              </p:ext>
            </p:extLst>
          </p:nvPr>
        </p:nvGraphicFramePr>
        <p:xfrm>
          <a:off x="628650" y="1556792"/>
          <a:ext cx="788670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8977273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CEE756-8F36-285C-AE8D-E04BBD991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000" b="1" dirty="0"/>
              <a:t>Wskaźnik z art. 243 ustawy o finansach publicznych </a:t>
            </a:r>
            <a:br>
              <a:rPr lang="pl-PL" sz="2000" dirty="0"/>
            </a:br>
            <a:r>
              <a:rPr lang="pl-PL" sz="1400" dirty="0"/>
              <a:t>w</a:t>
            </a:r>
            <a:r>
              <a:rPr lang="pl-PL" sz="1400" i="1" dirty="0"/>
              <a:t>skaźnik jednoroczny średniej z art. 243 ustawy o finansach publicznych - z uwzględnieniem dochodów ze sprzedaży majątku ((Db-</a:t>
            </a:r>
            <a:r>
              <a:rPr lang="pl-PL" sz="1400" i="1" dirty="0" err="1"/>
              <a:t>Dbe</a:t>
            </a:r>
            <a:r>
              <a:rPr lang="pl-PL" sz="1400" i="1" dirty="0"/>
              <a:t>) - (</a:t>
            </a:r>
            <a:r>
              <a:rPr lang="pl-PL" sz="1400" i="1" dirty="0" err="1"/>
              <a:t>Wb-Wbe-Wbd</a:t>
            </a:r>
            <a:r>
              <a:rPr lang="pl-PL" sz="1400" i="1" dirty="0"/>
              <a:t>)+Sm)/ (Db-</a:t>
            </a:r>
            <a:r>
              <a:rPr lang="pl-PL" sz="1400" i="1" dirty="0" err="1"/>
              <a:t>Dbd</a:t>
            </a:r>
            <a:r>
              <a:rPr lang="pl-PL" sz="1400" i="1" dirty="0"/>
              <a:t>)</a:t>
            </a:r>
            <a:br>
              <a:rPr lang="pl-PL" sz="1400" i="1" dirty="0"/>
            </a:br>
            <a:endParaRPr lang="pl-PL" sz="1400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8BD1CBDA-D094-A8E8-7F6D-93D84A1B4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4874494"/>
              </p:ext>
            </p:extLst>
          </p:nvPr>
        </p:nvGraphicFramePr>
        <p:xfrm>
          <a:off x="395536" y="1690689"/>
          <a:ext cx="8208912" cy="411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21231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512511" cy="43204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l-PL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Informacja o stanie mienia komunalnego Gminy Latowicz na dzień 31.12.2025 r.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68AD9CFB-942B-5C32-6D78-B2CB388B54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298409"/>
              </p:ext>
            </p:extLst>
          </p:nvPr>
        </p:nvGraphicFramePr>
        <p:xfrm>
          <a:off x="611560" y="764705"/>
          <a:ext cx="7992888" cy="5337304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3471658">
                  <a:extLst>
                    <a:ext uri="{9D8B030D-6E8A-4147-A177-3AD203B41FA5}">
                      <a16:colId xmlns:a16="http://schemas.microsoft.com/office/drawing/2014/main" val="3025777349"/>
                    </a:ext>
                  </a:extLst>
                </a:gridCol>
                <a:gridCol w="1587813">
                  <a:extLst>
                    <a:ext uri="{9D8B030D-6E8A-4147-A177-3AD203B41FA5}">
                      <a16:colId xmlns:a16="http://schemas.microsoft.com/office/drawing/2014/main" val="1636090876"/>
                    </a:ext>
                  </a:extLst>
                </a:gridCol>
                <a:gridCol w="1426340">
                  <a:extLst>
                    <a:ext uri="{9D8B030D-6E8A-4147-A177-3AD203B41FA5}">
                      <a16:colId xmlns:a16="http://schemas.microsoft.com/office/drawing/2014/main" val="2820319622"/>
                    </a:ext>
                  </a:extLst>
                </a:gridCol>
                <a:gridCol w="1507077">
                  <a:extLst>
                    <a:ext uri="{9D8B030D-6E8A-4147-A177-3AD203B41FA5}">
                      <a16:colId xmlns:a16="http://schemas.microsoft.com/office/drawing/2014/main" val="1468902528"/>
                    </a:ext>
                  </a:extLst>
                </a:gridCol>
              </a:tblGrid>
              <a:tr h="66827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Składniki majątku trwałego</a:t>
                      </a:r>
                      <a:endParaRPr lang="pl-PL" sz="14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Wartość początkowa brutto</a:t>
                      </a:r>
                      <a:endParaRPr lang="pl-PL" sz="14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Zmiana</a:t>
                      </a:r>
                      <a:endParaRPr lang="pl-PL" sz="14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Wartość końcowa brutto</a:t>
                      </a:r>
                      <a:endParaRPr lang="pl-PL" sz="14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5422285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Wartości niematerialne i prawne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412 168,16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176 259,00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588 427,16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48743374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Pozostałe środki trwałe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2 846 485,97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386 709,08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3 233 195,05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26716407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Środki trwałe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111 164 397,15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13 159 194,89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124 323 592,04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9675179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Grunty (Gr 0)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2 996 458,79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760 752,02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3 757 210,81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10783996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Budynki i  lokale (Gr1)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16 407 866,41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0,00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16 407 866,41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6271656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Obiekty inżynierii lądowej i wodnej (Gr 2)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82 198 696,91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12 166 642,54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94 365 339,45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8563333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Kotły i maszyny energetyczne (Gr 3)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118 960,20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106 900,00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225 860,20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9355194"/>
                  </a:ext>
                </a:extLst>
              </a:tr>
              <a:tr h="4579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Maszyny, urządzenia i aparaty ogólnego zastosowania (Gr 4)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4 184 328,68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133 455,00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4 317 783,68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956243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Maszyny, urządzenia i aparaty specjalistyczne (Gr 5)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347 538,00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0,00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347 538,00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8478022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Urządzenia techniczne (Gr 6)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1 280 581,17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0,00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1 280 581,17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58416836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Środki transportu (Gr 7)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2 627 015,90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30 627,00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2 657 642,90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95399154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Inne środki trwałe (Gr 8)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1 002 951,09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-39 181,67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963 769,42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503275"/>
                  </a:ext>
                </a:extLst>
              </a:tr>
              <a:tr h="34316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Razem: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114 423 051,28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13 722 162,97</a:t>
                      </a:r>
                      <a:endParaRPr lang="pl-PL" sz="1400" b="0" i="0" u="none" strike="noStrike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128 145 214,25</a:t>
                      </a:r>
                      <a:endParaRPr lang="pl-PL" sz="1400" b="0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2652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57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EC11A882-A32E-8A78-5BAA-50A5FCAE12E2}"/>
              </a:ext>
            </a:extLst>
          </p:cNvPr>
          <p:cNvSpPr txBox="1"/>
          <p:nvPr/>
        </p:nvSpPr>
        <p:spPr>
          <a:xfrm>
            <a:off x="1691680" y="836712"/>
            <a:ext cx="6336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/>
              <a:t>Struktura osiągniętych w 2025 roku dochodów</a:t>
            </a:r>
            <a:endParaRPr lang="pl-PL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B76F664B-3B6C-6370-87A6-333BD22938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0084266"/>
              </p:ext>
            </p:extLst>
          </p:nvPr>
        </p:nvGraphicFramePr>
        <p:xfrm>
          <a:off x="683568" y="1484784"/>
          <a:ext cx="776595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4738112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323850" y="404813"/>
            <a:ext cx="8424614" cy="5184775"/>
          </a:xfrm>
        </p:spPr>
        <p:txBody>
          <a:bodyPr anchor="ctr"/>
          <a:lstStyle/>
          <a:p>
            <a:pPr marL="45720" lvl="0" indent="0" algn="ctr">
              <a:buNone/>
            </a:pPr>
            <a:r>
              <a:rPr lang="pl-PL" dirty="0"/>
              <a:t>Uchwała Nr 3.e./6/2026</a:t>
            </a:r>
          </a:p>
          <a:p>
            <a:pPr marL="45720" lvl="0" indent="0" algn="ctr">
              <a:buNone/>
            </a:pPr>
            <a:r>
              <a:rPr lang="pl-PL" dirty="0"/>
              <a:t>Składu Orzekającego Regionalnej Izby Obrachunkowej w Warszawie </a:t>
            </a:r>
          </a:p>
          <a:p>
            <a:pPr marL="45720" lvl="0" indent="0" algn="ctr">
              <a:buNone/>
            </a:pPr>
            <a:r>
              <a:rPr lang="pl-PL" dirty="0"/>
              <a:t>z dnia 8 marca 2026 r. </a:t>
            </a:r>
          </a:p>
          <a:p>
            <a:pPr marL="45720" lvl="0" indent="0" algn="ctr">
              <a:buNone/>
            </a:pPr>
            <a:r>
              <a:rPr lang="pl-PL" dirty="0"/>
              <a:t>w sprawie wydania opinii o przedłożonym przez Burmistrza sprawozdaniu z wykonania budżetu Gminy Latowicz za 2025 r. – </a:t>
            </a:r>
            <a:r>
              <a:rPr lang="pl-PL" b="1" dirty="0"/>
              <a:t>opinia pozytywna bez uwag</a:t>
            </a:r>
          </a:p>
          <a:p>
            <a:pPr marL="0" indent="0" algn="ctr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9680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F99E93-891C-4FAF-AAB1-3ADED11E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64704"/>
            <a:ext cx="7886700" cy="5412259"/>
          </a:xfrm>
        </p:spPr>
        <p:txBody>
          <a:bodyPr/>
          <a:lstStyle/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Wniosek Komisji Rewizyjnej z dnia 10 czerwca 2026 roku w sprawie udzielenia absolutorium dla Burmistrza za rok budżetowy 2025 został przekazany do RIO 10.06.2026 r.</a:t>
            </a:r>
          </a:p>
          <a:p>
            <a:pPr marL="0" indent="0" algn="ctr">
              <a:buNone/>
            </a:pPr>
            <a:r>
              <a:rPr lang="pl-PL" dirty="0"/>
              <a:t>Uchwała Nr …………….</a:t>
            </a:r>
          </a:p>
          <a:p>
            <a:pPr marL="0" indent="0" algn="ctr">
              <a:buNone/>
            </a:pPr>
            <a:r>
              <a:rPr lang="pl-PL" dirty="0"/>
              <a:t>Składu Orzekającego Regionalnej Izby Obrachunkowej w Warszawie </a:t>
            </a:r>
          </a:p>
          <a:p>
            <a:pPr marL="0" indent="0" algn="ctr">
              <a:buNone/>
            </a:pPr>
            <a:r>
              <a:rPr lang="pl-PL" dirty="0"/>
              <a:t>z dnia ………………r.</a:t>
            </a:r>
          </a:p>
          <a:p>
            <a:pPr marL="0" indent="0" algn="ctr">
              <a:buNone/>
            </a:pPr>
            <a:r>
              <a:rPr lang="pl-PL" dirty="0"/>
              <a:t>w sprawie opinii o wniosku Komisji Rewizyjnej Rady Miejskiej w Latowiczu, dotyczącym absolutorium dla Burmistrza Latowicza – </a:t>
            </a:r>
            <a:r>
              <a:rPr lang="pl-PL" b="1" dirty="0"/>
              <a:t>opinia 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196288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E5A0104-DD90-BA8C-7068-B94976F90B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07799"/>
              </p:ext>
            </p:extLst>
          </p:nvPr>
        </p:nvGraphicFramePr>
        <p:xfrm>
          <a:off x="107504" y="1268760"/>
          <a:ext cx="8908210" cy="395391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3291640144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4222679152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948696963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91173027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2785962868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3872671067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2663033989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916835603"/>
                    </a:ext>
                  </a:extLst>
                </a:gridCol>
              </a:tblGrid>
              <a:tr h="6088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Wyszczególnienie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8089086"/>
                  </a:ext>
                </a:extLst>
              </a:tr>
              <a:tr h="6088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Wpływy z PIT i CIT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3 445 996,83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3 366 577,62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3 681 972,22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6 026 137,57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3 560 810,00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4 940 927,00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13 028 031,86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22619625"/>
                  </a:ext>
                </a:extLst>
              </a:tr>
              <a:tr h="94262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Wpływy z podatków i opłat lokalnych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4 307 144,88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5 496 027,66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5 902 186,94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6 573 095,29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7 689 808,01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7 746 931,82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8 820 154,10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050536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Subwencja ogólna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9 442 823,00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9 723 301,00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10 218 772,00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9 684 269,00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12 070 095,40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14 551 833,00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9 999 803,13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6248893"/>
                  </a:ext>
                </a:extLst>
              </a:tr>
              <a:tr h="6088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Dotacje i środki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11 999 697,85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17 844 969,06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16 966 388,20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14 962 850,85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28 464 654,33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13 060 168,92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25 221 202,87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8441798"/>
                  </a:ext>
                </a:extLst>
              </a:tr>
              <a:tr h="6088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dochody ogółem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29 195 662,56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36 430 875,34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36 769 319,36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37 246 352,71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51 785 367,74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40 299 860,74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57 069 191,96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5843149"/>
                  </a:ext>
                </a:extLst>
              </a:tr>
            </a:tbl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9CABFA03-A01E-F467-3A4A-E0DCA9278685}"/>
              </a:ext>
            </a:extLst>
          </p:cNvPr>
          <p:cNvSpPr txBox="1"/>
          <p:nvPr/>
        </p:nvSpPr>
        <p:spPr>
          <a:xfrm>
            <a:off x="539552" y="620688"/>
            <a:ext cx="6176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Źródła dochodów budżetu Gminy Latowicz w latach 2029-2025</a:t>
            </a:r>
          </a:p>
        </p:txBody>
      </p:sp>
    </p:spTree>
    <p:extLst>
      <p:ext uri="{BB962C8B-B14F-4D97-AF65-F5344CB8AC3E}">
        <p14:creationId xmlns:p14="http://schemas.microsoft.com/office/powerpoint/2010/main" val="83053049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E819D1DE-61FC-4D2D-815B-40871F899BC2}"/>
              </a:ext>
            </a:extLst>
          </p:cNvPr>
          <p:cNvSpPr txBox="1"/>
          <p:nvPr/>
        </p:nvSpPr>
        <p:spPr>
          <a:xfrm>
            <a:off x="683568" y="508030"/>
            <a:ext cx="73448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Źródła dochodów w latach 2019-2025 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A741A026-0AA5-6BCE-EC94-24985152B1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4737331"/>
              </p:ext>
            </p:extLst>
          </p:nvPr>
        </p:nvGraphicFramePr>
        <p:xfrm>
          <a:off x="395536" y="1340768"/>
          <a:ext cx="820891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897924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97D58696-0A29-5CB6-7427-DA69CFA92202}"/>
              </a:ext>
            </a:extLst>
          </p:cNvPr>
          <p:cNvSpPr txBox="1"/>
          <p:nvPr/>
        </p:nvSpPr>
        <p:spPr>
          <a:xfrm>
            <a:off x="971600" y="764704"/>
            <a:ext cx="720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l-PL" sz="1800" b="1" i="1" kern="100" dirty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Udział dochodów bieżących i majątkowych w dochodach ogółem w latach 2019-2025 </a:t>
            </a:r>
            <a:r>
              <a:rPr lang="pl-PL" sz="1100" b="1" dirty="0">
                <a:latin typeface="Times New Roman" panose="02020603050405020304" pitchFamily="18" charset="0"/>
                <a:ea typeface="Calibri" panose="020F0502020204030204" pitchFamily="34" charset="0"/>
              </a:rPr>
              <a:t>(skumulowany %)</a:t>
            </a:r>
            <a:endParaRPr lang="pl-PL" sz="1100" dirty="0"/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4C8FF599-BBC4-ACDC-5039-E5F40D9499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2070328"/>
              </p:ext>
            </p:extLst>
          </p:nvPr>
        </p:nvGraphicFramePr>
        <p:xfrm>
          <a:off x="179512" y="1411035"/>
          <a:ext cx="8712968" cy="4754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782889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50E8D02-6DB2-F2B7-D505-7BE2838FF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5816" y="761426"/>
            <a:ext cx="396044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Porównanie dynamiki dochodów i inflacji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4A140580-CDFD-76B8-B485-AE5C269F6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925181"/>
              </p:ext>
            </p:extLst>
          </p:nvPr>
        </p:nvGraphicFramePr>
        <p:xfrm>
          <a:off x="395537" y="1412776"/>
          <a:ext cx="8280919" cy="4235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4215">
                  <a:extLst>
                    <a:ext uri="{9D8B030D-6E8A-4147-A177-3AD203B41FA5}">
                      <a16:colId xmlns:a16="http://schemas.microsoft.com/office/drawing/2014/main" val="171126037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413714966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79563870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56209984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913625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30953146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770197810"/>
                    </a:ext>
                  </a:extLst>
                </a:gridCol>
              </a:tblGrid>
              <a:tr h="7310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Wyszczególnienie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2020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2021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2022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2023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2024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2025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368684"/>
                  </a:ext>
                </a:extLst>
              </a:tr>
              <a:tr h="49063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inflacja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103,4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105,1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114,4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111,4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103,6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103,6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6496129"/>
                  </a:ext>
                </a:extLst>
              </a:tr>
              <a:tr h="49063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dochody ogółem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124,78%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100,93%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101,30%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139,03%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77,82%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141,61%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0454686"/>
                  </a:ext>
                </a:extLst>
              </a:tr>
              <a:tr h="591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Wpływy z PIT i CIT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97,70%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109,37%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163,67%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59,09%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138,76%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263,68%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5699629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Wpływy z podatków i opłat lokalnych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127,60%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107,39%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111,37%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116,99%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100,74%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113,85%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8702328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Subwencja ogólna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102,97%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105,10%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94,77%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124,64%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120,56%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68,72%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1058862"/>
                  </a:ext>
                </a:extLst>
              </a:tr>
              <a:tr h="49063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Dotacje i środki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148,71%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95,08%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>
                          <a:effectLst/>
                        </a:rPr>
                        <a:t>88,19%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190,24%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45,88%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400" u="none" strike="noStrike" dirty="0">
                          <a:effectLst/>
                        </a:rPr>
                        <a:t>193,12%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8677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45008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520416-8E37-4E11-9813-61DEB72F445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5576" y="800893"/>
            <a:ext cx="7886700" cy="52562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Calibri Light" panose="020F0302020204030204" pitchFamily="34" charset="0"/>
              </a:rPr>
              <a:t>	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000" dirty="0">
                <a:solidFill>
                  <a:srgbClr val="000000"/>
                </a:solidFill>
                <a:latin typeface="Calibri Light" panose="020F0302020204030204" pitchFamily="34" charset="0"/>
              </a:rPr>
              <a:t>	</a:t>
            </a:r>
            <a:endParaRPr lang="pl-PL" sz="1600" dirty="0">
              <a:latin typeface="+mj-lt"/>
            </a:endParaRP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6D3E3D17-60F5-4162-AC13-04E5594393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3852555"/>
              </p:ext>
            </p:extLst>
          </p:nvPr>
        </p:nvGraphicFramePr>
        <p:xfrm>
          <a:off x="645740" y="1052736"/>
          <a:ext cx="7886700" cy="48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11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4638</TotalTime>
  <Words>3534</Words>
  <Application>Microsoft Office PowerPoint</Application>
  <PresentationFormat>Pokaz na ekranie (4:3)</PresentationFormat>
  <Paragraphs>1148</Paragraphs>
  <Slides>41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51" baseType="lpstr">
      <vt:lpstr>Aptos Display</vt:lpstr>
      <vt:lpstr>Arial</vt:lpstr>
      <vt:lpstr>Calibri</vt:lpstr>
      <vt:lpstr>Calibri Light</vt:lpstr>
      <vt:lpstr>Cambria</vt:lpstr>
      <vt:lpstr>Liberation Sans</vt:lpstr>
      <vt:lpstr>MicrosoftSansSerif</vt:lpstr>
      <vt:lpstr>Symbol</vt:lpstr>
      <vt:lpstr>Times New Roman</vt:lpstr>
      <vt:lpstr>Motyw pakietu Office</vt:lpstr>
      <vt:lpstr> Sprawozdanie  z wykonania budżetu GMINY LATOWICZ  za rok 2025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Skutki obniżenia górnych stawek podatkowych</vt:lpstr>
      <vt:lpstr>Prezentacja programu PowerPoint</vt:lpstr>
      <vt:lpstr>Prezentacja programu PowerPoint</vt:lpstr>
      <vt:lpstr>Prezentacja programu PowerPoint</vt:lpstr>
      <vt:lpstr>Zrealizowane wydatki budżetowe w 2025 roku</vt:lpstr>
      <vt:lpstr>Prezentacja programu PowerPoint</vt:lpstr>
      <vt:lpstr>Wydatki oświatowe</vt:lpstr>
      <vt:lpstr>Finansowanie zadań oświatowych z budżetu gminy w latach 2019-2025</vt:lpstr>
      <vt:lpstr>Koszt kształcenia ucznia  w latach 2019-2025 </vt:lpstr>
      <vt:lpstr>Prezentacja programu PowerPoint</vt:lpstr>
      <vt:lpstr>Prezentacja programu PowerPoint</vt:lpstr>
      <vt:lpstr>Realizacja inwestycji w 2025 roku</vt:lpstr>
      <vt:lpstr>Prezentacja programu PowerPoint</vt:lpstr>
      <vt:lpstr>Prezentacja programu PowerPoint</vt:lpstr>
      <vt:lpstr>Obszary inwestowania</vt:lpstr>
      <vt:lpstr>Udzielone dotacje z budżetu gminy </vt:lpstr>
      <vt:lpstr>Udział nadwyżki operacyjnej i dochodów majątkowych w wydatkach majątkowych (wskaźnik samofinansowania) (No+Dm)/Wm</vt:lpstr>
      <vt:lpstr>Potencjał rozwojowy w relacji do wydatków majątkowych i spłat kapitału (Pbzwr+(Do-Wb)) / (Wm+Rs)</vt:lpstr>
      <vt:lpstr>Potencjał inwestycyjny w relacji do wydatków majątkowych (Pbzwr+(Do-Wb-Rs)) / Wm</vt:lpstr>
      <vt:lpstr>Wykorzystanie potencjału inwestycyjnego Wm / (Pbzwr+(Do-Wb-Rs))</vt:lpstr>
      <vt:lpstr>Dochody z tytułu opłaty za gospodarowanie odpadami komunalnymi i wydatki poniesione na funkcjonowanie systemu gospodarowania odpadami</vt:lpstr>
      <vt:lpstr>Rozliczenie systemu gospodarowania odpadami</vt:lpstr>
      <vt:lpstr>Prezentacja programu PowerPoint</vt:lpstr>
      <vt:lpstr>Zobowiązania  na dzień 31 grudnia 2025 r. (wg sprawozdania Rb-Z)</vt:lpstr>
      <vt:lpstr>Relacja kwoty długu od nadwyżki operacyjnej (w wartościach nominalnych)</vt:lpstr>
      <vt:lpstr>Prezentacja programu PowerPoint</vt:lpstr>
      <vt:lpstr>Wskaźnik relacji zadłużenia do nadwyżki operacyjnej Zo/No</vt:lpstr>
      <vt:lpstr>Wskaźnik z art. 243 ustawy o finansach publicznych  wskaźnik jednoroczny średniej z art. 243 ustawy o finansach publicznych - z uwzględnieniem dochodów ze sprzedaży majątku ((Db-Dbe) - (Wb-Wbe-Wbd)+Sm)/ (Db-Dbd) </vt:lpstr>
      <vt:lpstr>Informacja o stanie mienia komunalnego Gminy Latowicz na dzień 31.12.2025 r.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Sprawozdanie z wykonania budżetu GMINY ALTOWICZ za 2018 rok</dc:title>
  <dc:creator>A-STRZELEC</dc:creator>
  <cp:lastModifiedBy>Anna Strzelec</cp:lastModifiedBy>
  <cp:revision>179</cp:revision>
  <cp:lastPrinted>2023-05-05T10:51:10Z</cp:lastPrinted>
  <dcterms:created xsi:type="dcterms:W3CDTF">2019-05-08T09:54:41Z</dcterms:created>
  <dcterms:modified xsi:type="dcterms:W3CDTF">2026-06-10T11:25:26Z</dcterms:modified>
</cp:coreProperties>
</file>