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7" r:id="rId1"/>
  </p:sldMasterIdLst>
  <p:sldIdLst>
    <p:sldId id="256" r:id="rId2"/>
    <p:sldId id="280" r:id="rId3"/>
    <p:sldId id="282" r:id="rId4"/>
    <p:sldId id="258" r:id="rId5"/>
    <p:sldId id="283" r:id="rId6"/>
    <p:sldId id="260" r:id="rId7"/>
    <p:sldId id="264" r:id="rId8"/>
    <p:sldId id="265" r:id="rId9"/>
    <p:sldId id="281" r:id="rId10"/>
    <p:sldId id="266" r:id="rId11"/>
    <p:sldId id="268" r:id="rId1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691" y="5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2162FA-2CCC-47E8-87EF-73469BF0E0DA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1A3C2EB5-B63C-4BDA-8F19-30B159D57A0A}">
      <dgm:prSet phldrT="[Tekst]"/>
      <dgm:spPr/>
      <dgm:t>
        <a:bodyPr/>
        <a:lstStyle/>
        <a:p>
          <a:r>
            <a:rPr lang="pl-PL" dirty="0"/>
            <a:t>Sprawozdanie finansowe</a:t>
          </a:r>
        </a:p>
      </dgm:t>
    </dgm:pt>
    <dgm:pt modelId="{F232B9A9-E6E2-4605-9EA1-725B8830D79B}" type="parTrans" cxnId="{F2CE98ED-80B9-40A4-B4F0-D1FCC5661095}">
      <dgm:prSet/>
      <dgm:spPr/>
      <dgm:t>
        <a:bodyPr/>
        <a:lstStyle/>
        <a:p>
          <a:endParaRPr lang="pl-PL"/>
        </a:p>
      </dgm:t>
    </dgm:pt>
    <dgm:pt modelId="{C60640C6-06A4-43AA-8643-0AC5ED481AF8}" type="sibTrans" cxnId="{F2CE98ED-80B9-40A4-B4F0-D1FCC5661095}">
      <dgm:prSet/>
      <dgm:spPr/>
      <dgm:t>
        <a:bodyPr/>
        <a:lstStyle/>
        <a:p>
          <a:endParaRPr lang="pl-PL"/>
        </a:p>
      </dgm:t>
    </dgm:pt>
    <dgm:pt modelId="{292D45A6-35A7-4179-9F9A-E1BDBA8E6B51}">
      <dgm:prSet phldrT="[Tekst]" custT="1"/>
      <dgm:spPr/>
      <dgm:t>
        <a:bodyPr/>
        <a:lstStyle/>
        <a:p>
          <a:r>
            <a:rPr lang="pl-PL" sz="1200" dirty="0"/>
            <a:t>Łączny bilans jednostek budżetowych</a:t>
          </a:r>
        </a:p>
      </dgm:t>
    </dgm:pt>
    <dgm:pt modelId="{28A189B8-D191-41E3-B9D8-57CC333B4668}" type="parTrans" cxnId="{9D7BCFE3-C966-4DDF-8186-A936D5D4515C}">
      <dgm:prSet/>
      <dgm:spPr/>
      <dgm:t>
        <a:bodyPr/>
        <a:lstStyle/>
        <a:p>
          <a:endParaRPr lang="pl-PL"/>
        </a:p>
      </dgm:t>
    </dgm:pt>
    <dgm:pt modelId="{28EC87EF-459E-4050-B36B-0F31332FAF25}" type="sibTrans" cxnId="{9D7BCFE3-C966-4DDF-8186-A936D5D4515C}">
      <dgm:prSet/>
      <dgm:spPr/>
      <dgm:t>
        <a:bodyPr/>
        <a:lstStyle/>
        <a:p>
          <a:endParaRPr lang="pl-PL"/>
        </a:p>
      </dgm:t>
    </dgm:pt>
    <dgm:pt modelId="{167A6E7C-902E-4248-969F-FADBC383E36A}">
      <dgm:prSet phldrT="[Tekst]" custT="1"/>
      <dgm:spPr/>
      <dgm:t>
        <a:bodyPr/>
        <a:lstStyle/>
        <a:p>
          <a:r>
            <a:rPr lang="pl-PL" sz="1200" dirty="0"/>
            <a:t>Łączne zestawienie zmian w funduszach jednostek budżetowych</a:t>
          </a:r>
        </a:p>
      </dgm:t>
    </dgm:pt>
    <dgm:pt modelId="{6CFFBC28-57E6-4320-B32A-187E457AB6BA}" type="parTrans" cxnId="{97298887-7981-4C06-B8AF-108BC514BA35}">
      <dgm:prSet/>
      <dgm:spPr/>
      <dgm:t>
        <a:bodyPr/>
        <a:lstStyle/>
        <a:p>
          <a:endParaRPr lang="pl-PL"/>
        </a:p>
      </dgm:t>
    </dgm:pt>
    <dgm:pt modelId="{231DB6D3-B5AA-4196-B566-5C15D8DB3C0B}" type="sibTrans" cxnId="{97298887-7981-4C06-B8AF-108BC514BA35}">
      <dgm:prSet/>
      <dgm:spPr/>
      <dgm:t>
        <a:bodyPr/>
        <a:lstStyle/>
        <a:p>
          <a:endParaRPr lang="pl-PL"/>
        </a:p>
      </dgm:t>
    </dgm:pt>
    <dgm:pt modelId="{4EC7AF3E-65F0-4517-980B-616175A8C4ED}">
      <dgm:prSet phldrT="[Tekst]" custT="1"/>
      <dgm:spPr/>
      <dgm:t>
        <a:bodyPr/>
        <a:lstStyle/>
        <a:p>
          <a:r>
            <a:rPr lang="pl-PL" sz="1200" dirty="0"/>
            <a:t>Łączna informacja dodatkowa jednostek budżetowych</a:t>
          </a:r>
        </a:p>
      </dgm:t>
    </dgm:pt>
    <dgm:pt modelId="{F1EE18B9-EAA0-45B2-A5F1-17FD44268F04}" type="parTrans" cxnId="{7966D818-74ED-4ABD-9EB1-8B6F9A868D38}">
      <dgm:prSet/>
      <dgm:spPr/>
      <dgm:t>
        <a:bodyPr/>
        <a:lstStyle/>
        <a:p>
          <a:endParaRPr lang="pl-PL"/>
        </a:p>
      </dgm:t>
    </dgm:pt>
    <dgm:pt modelId="{C23F2E5B-C59E-44C4-B3D5-510DB5099F53}" type="sibTrans" cxnId="{7966D818-74ED-4ABD-9EB1-8B6F9A868D38}">
      <dgm:prSet/>
      <dgm:spPr/>
      <dgm:t>
        <a:bodyPr/>
        <a:lstStyle/>
        <a:p>
          <a:endParaRPr lang="pl-PL"/>
        </a:p>
      </dgm:t>
    </dgm:pt>
    <dgm:pt modelId="{8D8DF439-CECB-45FF-B5E7-CC6208EB5937}">
      <dgm:prSet custT="1"/>
      <dgm:spPr/>
      <dgm:t>
        <a:bodyPr/>
        <a:lstStyle/>
        <a:p>
          <a:r>
            <a:rPr lang="pl-PL" sz="1200" dirty="0"/>
            <a:t>Łączny rachunek zysków i strat jednostek budżetowych</a:t>
          </a:r>
        </a:p>
      </dgm:t>
    </dgm:pt>
    <dgm:pt modelId="{D2F9F625-480F-43ED-97DE-2498345BEA04}" type="parTrans" cxnId="{646C6BE9-ABAE-4576-AA28-99260D69E917}">
      <dgm:prSet/>
      <dgm:spPr/>
      <dgm:t>
        <a:bodyPr/>
        <a:lstStyle/>
        <a:p>
          <a:endParaRPr lang="pl-PL"/>
        </a:p>
      </dgm:t>
    </dgm:pt>
    <dgm:pt modelId="{274278F2-12F0-4A92-B6EB-AAA8CD8B1D5F}" type="sibTrans" cxnId="{646C6BE9-ABAE-4576-AA28-99260D69E917}">
      <dgm:prSet/>
      <dgm:spPr/>
      <dgm:t>
        <a:bodyPr/>
        <a:lstStyle/>
        <a:p>
          <a:endParaRPr lang="pl-PL"/>
        </a:p>
      </dgm:t>
    </dgm:pt>
    <dgm:pt modelId="{779733B1-1992-4B91-ABA5-E03D928D7CD6}">
      <dgm:prSet phldrT="[Tekst]" custT="1"/>
      <dgm:spPr/>
      <dgm:t>
        <a:bodyPr/>
        <a:lstStyle/>
        <a:p>
          <a:r>
            <a:rPr lang="pl-PL" sz="1200" dirty="0"/>
            <a:t>Bilans z wykonania budżetu</a:t>
          </a:r>
        </a:p>
      </dgm:t>
    </dgm:pt>
    <dgm:pt modelId="{3027FD72-BDE6-4A26-B7A3-F1918BA9EDF8}" type="parTrans" cxnId="{D9F021FB-254C-4321-9492-C05E6A7E0C50}">
      <dgm:prSet/>
      <dgm:spPr/>
      <dgm:t>
        <a:bodyPr/>
        <a:lstStyle/>
        <a:p>
          <a:endParaRPr lang="pl-PL"/>
        </a:p>
      </dgm:t>
    </dgm:pt>
    <dgm:pt modelId="{4351A730-AF9C-497E-BA13-C972F5C35A78}" type="sibTrans" cxnId="{D9F021FB-254C-4321-9492-C05E6A7E0C50}">
      <dgm:prSet/>
      <dgm:spPr/>
      <dgm:t>
        <a:bodyPr/>
        <a:lstStyle/>
        <a:p>
          <a:endParaRPr lang="pl-PL"/>
        </a:p>
      </dgm:t>
    </dgm:pt>
    <dgm:pt modelId="{D82576CE-2DAC-47B1-9299-25D1ECB63B4E}" type="pres">
      <dgm:prSet presAssocID="{8E2162FA-2CCC-47E8-87EF-73469BF0E0DA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98AEC584-E013-4094-847D-48707C42F1AB}" type="pres">
      <dgm:prSet presAssocID="{1A3C2EB5-B63C-4BDA-8F19-30B159D57A0A}" presName="hierRoot1" presStyleCnt="0"/>
      <dgm:spPr/>
    </dgm:pt>
    <dgm:pt modelId="{C23F9EC1-BD06-4633-9ED5-7B9BC36F2A92}" type="pres">
      <dgm:prSet presAssocID="{1A3C2EB5-B63C-4BDA-8F19-30B159D57A0A}" presName="composite" presStyleCnt="0"/>
      <dgm:spPr/>
    </dgm:pt>
    <dgm:pt modelId="{44602F79-991C-48B1-A70B-6865AF4F44E1}" type="pres">
      <dgm:prSet presAssocID="{1A3C2EB5-B63C-4BDA-8F19-30B159D57A0A}" presName="background" presStyleLbl="node0" presStyleIdx="0" presStyleCnt="1"/>
      <dgm:spPr/>
    </dgm:pt>
    <dgm:pt modelId="{EAB44FB7-FF7E-4729-896B-E213757C0FF0}" type="pres">
      <dgm:prSet presAssocID="{1A3C2EB5-B63C-4BDA-8F19-30B159D57A0A}" presName="text" presStyleLbl="fgAcc0" presStyleIdx="0" presStyleCnt="1" custScaleX="204433" custScaleY="158278">
        <dgm:presLayoutVars>
          <dgm:chPref val="3"/>
        </dgm:presLayoutVars>
      </dgm:prSet>
      <dgm:spPr/>
    </dgm:pt>
    <dgm:pt modelId="{98C1FB5B-ED4B-4CE5-AF7D-B57AFCA83D59}" type="pres">
      <dgm:prSet presAssocID="{1A3C2EB5-B63C-4BDA-8F19-30B159D57A0A}" presName="hierChild2" presStyleCnt="0"/>
      <dgm:spPr/>
    </dgm:pt>
    <dgm:pt modelId="{25BCD01D-1AF3-4E5D-8164-F1EB8CD04018}" type="pres">
      <dgm:prSet presAssocID="{3027FD72-BDE6-4A26-B7A3-F1918BA9EDF8}" presName="Name10" presStyleLbl="parChTrans1D2" presStyleIdx="0" presStyleCnt="5"/>
      <dgm:spPr/>
    </dgm:pt>
    <dgm:pt modelId="{7558BCA3-05BB-418E-85F0-2076489F1EE7}" type="pres">
      <dgm:prSet presAssocID="{779733B1-1992-4B91-ABA5-E03D928D7CD6}" presName="hierRoot2" presStyleCnt="0"/>
      <dgm:spPr/>
    </dgm:pt>
    <dgm:pt modelId="{105E44C3-7D4F-435A-BC82-2763E55DB5EE}" type="pres">
      <dgm:prSet presAssocID="{779733B1-1992-4B91-ABA5-E03D928D7CD6}" presName="composite2" presStyleCnt="0"/>
      <dgm:spPr/>
    </dgm:pt>
    <dgm:pt modelId="{A89E52CB-EC37-4FD9-A816-7378B071601C}" type="pres">
      <dgm:prSet presAssocID="{779733B1-1992-4B91-ABA5-E03D928D7CD6}" presName="background2" presStyleLbl="node2" presStyleIdx="0" presStyleCnt="5"/>
      <dgm:spPr/>
    </dgm:pt>
    <dgm:pt modelId="{2ECB6193-DD4C-40D1-AB8A-2B9CDDC64BAA}" type="pres">
      <dgm:prSet presAssocID="{779733B1-1992-4B91-ABA5-E03D928D7CD6}" presName="text2" presStyleLbl="fgAcc2" presStyleIdx="0" presStyleCnt="5" custScaleX="103587" custScaleY="252610">
        <dgm:presLayoutVars>
          <dgm:chPref val="3"/>
        </dgm:presLayoutVars>
      </dgm:prSet>
      <dgm:spPr/>
    </dgm:pt>
    <dgm:pt modelId="{6464FF8E-37DB-4187-82C3-0107B3F68BFF}" type="pres">
      <dgm:prSet presAssocID="{779733B1-1992-4B91-ABA5-E03D928D7CD6}" presName="hierChild3" presStyleCnt="0"/>
      <dgm:spPr/>
    </dgm:pt>
    <dgm:pt modelId="{6043137A-A669-4B50-BAFE-0CA21C9837E7}" type="pres">
      <dgm:prSet presAssocID="{28A189B8-D191-41E3-B9D8-57CC333B4668}" presName="Name10" presStyleLbl="parChTrans1D2" presStyleIdx="1" presStyleCnt="5"/>
      <dgm:spPr/>
    </dgm:pt>
    <dgm:pt modelId="{2A0BE7B6-9854-4207-96D7-36D87ECCCAE7}" type="pres">
      <dgm:prSet presAssocID="{292D45A6-35A7-4179-9F9A-E1BDBA8E6B51}" presName="hierRoot2" presStyleCnt="0"/>
      <dgm:spPr/>
    </dgm:pt>
    <dgm:pt modelId="{6E5C96FC-E9DC-47FA-A37F-64CDEED69AE0}" type="pres">
      <dgm:prSet presAssocID="{292D45A6-35A7-4179-9F9A-E1BDBA8E6B51}" presName="composite2" presStyleCnt="0"/>
      <dgm:spPr/>
    </dgm:pt>
    <dgm:pt modelId="{B0DB7005-C33D-40B3-8BB6-310B1B4CC324}" type="pres">
      <dgm:prSet presAssocID="{292D45A6-35A7-4179-9F9A-E1BDBA8E6B51}" presName="background2" presStyleLbl="node2" presStyleIdx="1" presStyleCnt="5"/>
      <dgm:spPr/>
    </dgm:pt>
    <dgm:pt modelId="{4ECF088A-6F26-4F15-B3D4-11E9E96856D2}" type="pres">
      <dgm:prSet presAssocID="{292D45A6-35A7-4179-9F9A-E1BDBA8E6B51}" presName="text2" presStyleLbl="fgAcc2" presStyleIdx="1" presStyleCnt="5" custScaleX="103587" custScaleY="252610">
        <dgm:presLayoutVars>
          <dgm:chPref val="3"/>
        </dgm:presLayoutVars>
      </dgm:prSet>
      <dgm:spPr/>
    </dgm:pt>
    <dgm:pt modelId="{73D12A76-10E4-4916-92C2-6F48F7D93241}" type="pres">
      <dgm:prSet presAssocID="{292D45A6-35A7-4179-9F9A-E1BDBA8E6B51}" presName="hierChild3" presStyleCnt="0"/>
      <dgm:spPr/>
    </dgm:pt>
    <dgm:pt modelId="{E6C49D51-1E61-4474-BE3A-95CDDAB39FDE}" type="pres">
      <dgm:prSet presAssocID="{D2F9F625-480F-43ED-97DE-2498345BEA04}" presName="Name10" presStyleLbl="parChTrans1D2" presStyleIdx="2" presStyleCnt="5"/>
      <dgm:spPr/>
    </dgm:pt>
    <dgm:pt modelId="{343DEA5E-1C67-4096-B1A3-5B35F379DF9E}" type="pres">
      <dgm:prSet presAssocID="{8D8DF439-CECB-45FF-B5E7-CC6208EB5937}" presName="hierRoot2" presStyleCnt="0"/>
      <dgm:spPr/>
    </dgm:pt>
    <dgm:pt modelId="{4114CE9E-9A3B-4A2B-B05C-1FB3EFF83F2A}" type="pres">
      <dgm:prSet presAssocID="{8D8DF439-CECB-45FF-B5E7-CC6208EB5937}" presName="composite2" presStyleCnt="0"/>
      <dgm:spPr/>
    </dgm:pt>
    <dgm:pt modelId="{D871038B-797D-40CA-9C14-451C425E43D1}" type="pres">
      <dgm:prSet presAssocID="{8D8DF439-CECB-45FF-B5E7-CC6208EB5937}" presName="background2" presStyleLbl="node2" presStyleIdx="2" presStyleCnt="5"/>
      <dgm:spPr/>
    </dgm:pt>
    <dgm:pt modelId="{725D9E02-D893-47A6-A6F6-F690F72C8140}" type="pres">
      <dgm:prSet presAssocID="{8D8DF439-CECB-45FF-B5E7-CC6208EB5937}" presName="text2" presStyleLbl="fgAcc2" presStyleIdx="2" presStyleCnt="5" custScaleX="103587" custScaleY="252610">
        <dgm:presLayoutVars>
          <dgm:chPref val="3"/>
        </dgm:presLayoutVars>
      </dgm:prSet>
      <dgm:spPr/>
    </dgm:pt>
    <dgm:pt modelId="{B10D7D5C-BBC0-4DB4-BA55-8F8DA7F59ABB}" type="pres">
      <dgm:prSet presAssocID="{8D8DF439-CECB-45FF-B5E7-CC6208EB5937}" presName="hierChild3" presStyleCnt="0"/>
      <dgm:spPr/>
    </dgm:pt>
    <dgm:pt modelId="{9DBB56D5-945E-4223-AC69-34BDA5BFF0BD}" type="pres">
      <dgm:prSet presAssocID="{6CFFBC28-57E6-4320-B32A-187E457AB6BA}" presName="Name10" presStyleLbl="parChTrans1D2" presStyleIdx="3" presStyleCnt="5"/>
      <dgm:spPr/>
    </dgm:pt>
    <dgm:pt modelId="{D44EAAA7-362D-4DC3-992E-90973D66BFCC}" type="pres">
      <dgm:prSet presAssocID="{167A6E7C-902E-4248-969F-FADBC383E36A}" presName="hierRoot2" presStyleCnt="0"/>
      <dgm:spPr/>
    </dgm:pt>
    <dgm:pt modelId="{33290FA1-7D1B-4BB8-B863-64AF003DD9D7}" type="pres">
      <dgm:prSet presAssocID="{167A6E7C-902E-4248-969F-FADBC383E36A}" presName="composite2" presStyleCnt="0"/>
      <dgm:spPr/>
    </dgm:pt>
    <dgm:pt modelId="{F3424626-0B79-4A01-AE44-CC5E9D1BF70D}" type="pres">
      <dgm:prSet presAssocID="{167A6E7C-902E-4248-969F-FADBC383E36A}" presName="background2" presStyleLbl="node2" presStyleIdx="3" presStyleCnt="5"/>
      <dgm:spPr/>
    </dgm:pt>
    <dgm:pt modelId="{A0686D5E-D346-4701-9A21-FAB005F37B3D}" type="pres">
      <dgm:prSet presAssocID="{167A6E7C-902E-4248-969F-FADBC383E36A}" presName="text2" presStyleLbl="fgAcc2" presStyleIdx="3" presStyleCnt="5" custScaleX="103587" custScaleY="252610">
        <dgm:presLayoutVars>
          <dgm:chPref val="3"/>
        </dgm:presLayoutVars>
      </dgm:prSet>
      <dgm:spPr/>
    </dgm:pt>
    <dgm:pt modelId="{3E67B693-85D3-4D86-B8A3-7CF94F0DE69C}" type="pres">
      <dgm:prSet presAssocID="{167A6E7C-902E-4248-969F-FADBC383E36A}" presName="hierChild3" presStyleCnt="0"/>
      <dgm:spPr/>
    </dgm:pt>
    <dgm:pt modelId="{5D28CA7F-B4F9-49C9-B304-AD76F84F79FA}" type="pres">
      <dgm:prSet presAssocID="{F1EE18B9-EAA0-45B2-A5F1-17FD44268F04}" presName="Name10" presStyleLbl="parChTrans1D2" presStyleIdx="4" presStyleCnt="5"/>
      <dgm:spPr/>
    </dgm:pt>
    <dgm:pt modelId="{C307B6FB-1CC2-4F5F-8E0B-6DC4F4D8ED0E}" type="pres">
      <dgm:prSet presAssocID="{4EC7AF3E-65F0-4517-980B-616175A8C4ED}" presName="hierRoot2" presStyleCnt="0"/>
      <dgm:spPr/>
    </dgm:pt>
    <dgm:pt modelId="{67A0C0D3-6E57-4A53-B95A-80067C4284D7}" type="pres">
      <dgm:prSet presAssocID="{4EC7AF3E-65F0-4517-980B-616175A8C4ED}" presName="composite2" presStyleCnt="0"/>
      <dgm:spPr/>
    </dgm:pt>
    <dgm:pt modelId="{02E1D385-71FB-4984-9349-71D3178E2B59}" type="pres">
      <dgm:prSet presAssocID="{4EC7AF3E-65F0-4517-980B-616175A8C4ED}" presName="background2" presStyleLbl="node2" presStyleIdx="4" presStyleCnt="5"/>
      <dgm:spPr/>
    </dgm:pt>
    <dgm:pt modelId="{4A2F8843-9973-4F2D-A89F-31A950B83954}" type="pres">
      <dgm:prSet presAssocID="{4EC7AF3E-65F0-4517-980B-616175A8C4ED}" presName="text2" presStyleLbl="fgAcc2" presStyleIdx="4" presStyleCnt="5" custScaleX="103587" custScaleY="252610">
        <dgm:presLayoutVars>
          <dgm:chPref val="3"/>
        </dgm:presLayoutVars>
      </dgm:prSet>
      <dgm:spPr/>
    </dgm:pt>
    <dgm:pt modelId="{060C55DD-F8CD-4BCA-8D8A-39A3B2590F3B}" type="pres">
      <dgm:prSet presAssocID="{4EC7AF3E-65F0-4517-980B-616175A8C4ED}" presName="hierChild3" presStyleCnt="0"/>
      <dgm:spPr/>
    </dgm:pt>
  </dgm:ptLst>
  <dgm:cxnLst>
    <dgm:cxn modelId="{FE46EB0F-8E68-41DE-820C-CB8B56F72B5E}" type="presOf" srcId="{167A6E7C-902E-4248-969F-FADBC383E36A}" destId="{A0686D5E-D346-4701-9A21-FAB005F37B3D}" srcOrd="0" destOrd="0" presId="urn:microsoft.com/office/officeart/2005/8/layout/hierarchy1"/>
    <dgm:cxn modelId="{7966D818-74ED-4ABD-9EB1-8B6F9A868D38}" srcId="{1A3C2EB5-B63C-4BDA-8F19-30B159D57A0A}" destId="{4EC7AF3E-65F0-4517-980B-616175A8C4ED}" srcOrd="4" destOrd="0" parTransId="{F1EE18B9-EAA0-45B2-A5F1-17FD44268F04}" sibTransId="{C23F2E5B-C59E-44C4-B3D5-510DB5099F53}"/>
    <dgm:cxn modelId="{A73A2F31-9FA8-442B-BE90-6CFD965D094D}" type="presOf" srcId="{292D45A6-35A7-4179-9F9A-E1BDBA8E6B51}" destId="{4ECF088A-6F26-4F15-B3D4-11E9E96856D2}" srcOrd="0" destOrd="0" presId="urn:microsoft.com/office/officeart/2005/8/layout/hierarchy1"/>
    <dgm:cxn modelId="{F8770532-A048-4DAB-8A4B-F02A5A077101}" type="presOf" srcId="{6CFFBC28-57E6-4320-B32A-187E457AB6BA}" destId="{9DBB56D5-945E-4223-AC69-34BDA5BFF0BD}" srcOrd="0" destOrd="0" presId="urn:microsoft.com/office/officeart/2005/8/layout/hierarchy1"/>
    <dgm:cxn modelId="{250AF036-B7DA-42E1-A658-5B9BFC0ABD14}" type="presOf" srcId="{779733B1-1992-4B91-ABA5-E03D928D7CD6}" destId="{2ECB6193-DD4C-40D1-AB8A-2B9CDDC64BAA}" srcOrd="0" destOrd="0" presId="urn:microsoft.com/office/officeart/2005/8/layout/hierarchy1"/>
    <dgm:cxn modelId="{20EDBE49-6664-403F-B7D6-943A55B426CD}" type="presOf" srcId="{1A3C2EB5-B63C-4BDA-8F19-30B159D57A0A}" destId="{EAB44FB7-FF7E-4729-896B-E213757C0FF0}" srcOrd="0" destOrd="0" presId="urn:microsoft.com/office/officeart/2005/8/layout/hierarchy1"/>
    <dgm:cxn modelId="{8C569D74-5D56-4AA3-89C5-179E90944B9B}" type="presOf" srcId="{D2F9F625-480F-43ED-97DE-2498345BEA04}" destId="{E6C49D51-1E61-4474-BE3A-95CDDAB39FDE}" srcOrd="0" destOrd="0" presId="urn:microsoft.com/office/officeart/2005/8/layout/hierarchy1"/>
    <dgm:cxn modelId="{FB9C2380-E704-4080-85DF-2DCBE583C69B}" type="presOf" srcId="{8D8DF439-CECB-45FF-B5E7-CC6208EB5937}" destId="{725D9E02-D893-47A6-A6F6-F690F72C8140}" srcOrd="0" destOrd="0" presId="urn:microsoft.com/office/officeart/2005/8/layout/hierarchy1"/>
    <dgm:cxn modelId="{97298887-7981-4C06-B8AF-108BC514BA35}" srcId="{1A3C2EB5-B63C-4BDA-8F19-30B159D57A0A}" destId="{167A6E7C-902E-4248-969F-FADBC383E36A}" srcOrd="3" destOrd="0" parTransId="{6CFFBC28-57E6-4320-B32A-187E457AB6BA}" sibTransId="{231DB6D3-B5AA-4196-B566-5C15D8DB3C0B}"/>
    <dgm:cxn modelId="{0D8E7889-56EC-4ECD-A817-C23987AF4E2E}" type="presOf" srcId="{3027FD72-BDE6-4A26-B7A3-F1918BA9EDF8}" destId="{25BCD01D-1AF3-4E5D-8164-F1EB8CD04018}" srcOrd="0" destOrd="0" presId="urn:microsoft.com/office/officeart/2005/8/layout/hierarchy1"/>
    <dgm:cxn modelId="{9EBF9C89-8B2F-4E37-BE24-F3E011C38B87}" type="presOf" srcId="{4EC7AF3E-65F0-4517-980B-616175A8C4ED}" destId="{4A2F8843-9973-4F2D-A89F-31A950B83954}" srcOrd="0" destOrd="0" presId="urn:microsoft.com/office/officeart/2005/8/layout/hierarchy1"/>
    <dgm:cxn modelId="{358A44A1-76FB-43BE-B4F4-D3432E577F74}" type="presOf" srcId="{8E2162FA-2CCC-47E8-87EF-73469BF0E0DA}" destId="{D82576CE-2DAC-47B1-9299-25D1ECB63B4E}" srcOrd="0" destOrd="0" presId="urn:microsoft.com/office/officeart/2005/8/layout/hierarchy1"/>
    <dgm:cxn modelId="{916875AC-3088-403C-9EEA-2449650CF1DB}" type="presOf" srcId="{F1EE18B9-EAA0-45B2-A5F1-17FD44268F04}" destId="{5D28CA7F-B4F9-49C9-B304-AD76F84F79FA}" srcOrd="0" destOrd="0" presId="urn:microsoft.com/office/officeart/2005/8/layout/hierarchy1"/>
    <dgm:cxn modelId="{D5DE7BDF-74C6-453C-850F-47C0202FCFB8}" type="presOf" srcId="{28A189B8-D191-41E3-B9D8-57CC333B4668}" destId="{6043137A-A669-4B50-BAFE-0CA21C9837E7}" srcOrd="0" destOrd="0" presId="urn:microsoft.com/office/officeart/2005/8/layout/hierarchy1"/>
    <dgm:cxn modelId="{9D7BCFE3-C966-4DDF-8186-A936D5D4515C}" srcId="{1A3C2EB5-B63C-4BDA-8F19-30B159D57A0A}" destId="{292D45A6-35A7-4179-9F9A-E1BDBA8E6B51}" srcOrd="1" destOrd="0" parTransId="{28A189B8-D191-41E3-B9D8-57CC333B4668}" sibTransId="{28EC87EF-459E-4050-B36B-0F31332FAF25}"/>
    <dgm:cxn modelId="{646C6BE9-ABAE-4576-AA28-99260D69E917}" srcId="{1A3C2EB5-B63C-4BDA-8F19-30B159D57A0A}" destId="{8D8DF439-CECB-45FF-B5E7-CC6208EB5937}" srcOrd="2" destOrd="0" parTransId="{D2F9F625-480F-43ED-97DE-2498345BEA04}" sibTransId="{274278F2-12F0-4A92-B6EB-AAA8CD8B1D5F}"/>
    <dgm:cxn modelId="{F2CE98ED-80B9-40A4-B4F0-D1FCC5661095}" srcId="{8E2162FA-2CCC-47E8-87EF-73469BF0E0DA}" destId="{1A3C2EB5-B63C-4BDA-8F19-30B159D57A0A}" srcOrd="0" destOrd="0" parTransId="{F232B9A9-E6E2-4605-9EA1-725B8830D79B}" sibTransId="{C60640C6-06A4-43AA-8643-0AC5ED481AF8}"/>
    <dgm:cxn modelId="{D9F021FB-254C-4321-9492-C05E6A7E0C50}" srcId="{1A3C2EB5-B63C-4BDA-8F19-30B159D57A0A}" destId="{779733B1-1992-4B91-ABA5-E03D928D7CD6}" srcOrd="0" destOrd="0" parTransId="{3027FD72-BDE6-4A26-B7A3-F1918BA9EDF8}" sibTransId="{4351A730-AF9C-497E-BA13-C972F5C35A78}"/>
    <dgm:cxn modelId="{EC85019A-57FF-40C5-B6B1-3BDFEACAF6C4}" type="presParOf" srcId="{D82576CE-2DAC-47B1-9299-25D1ECB63B4E}" destId="{98AEC584-E013-4094-847D-48707C42F1AB}" srcOrd="0" destOrd="0" presId="urn:microsoft.com/office/officeart/2005/8/layout/hierarchy1"/>
    <dgm:cxn modelId="{5EB2A7F6-7939-4F1A-BEF2-EE6F0B87AE42}" type="presParOf" srcId="{98AEC584-E013-4094-847D-48707C42F1AB}" destId="{C23F9EC1-BD06-4633-9ED5-7B9BC36F2A92}" srcOrd="0" destOrd="0" presId="urn:microsoft.com/office/officeart/2005/8/layout/hierarchy1"/>
    <dgm:cxn modelId="{AF46E280-04B7-4BD9-BF69-86D822E9D47C}" type="presParOf" srcId="{C23F9EC1-BD06-4633-9ED5-7B9BC36F2A92}" destId="{44602F79-991C-48B1-A70B-6865AF4F44E1}" srcOrd="0" destOrd="0" presId="urn:microsoft.com/office/officeart/2005/8/layout/hierarchy1"/>
    <dgm:cxn modelId="{AA2847B2-9490-4775-B5B4-7398AB1AD652}" type="presParOf" srcId="{C23F9EC1-BD06-4633-9ED5-7B9BC36F2A92}" destId="{EAB44FB7-FF7E-4729-896B-E213757C0FF0}" srcOrd="1" destOrd="0" presId="urn:microsoft.com/office/officeart/2005/8/layout/hierarchy1"/>
    <dgm:cxn modelId="{BE77452A-393C-4474-B614-07C90AE8C33E}" type="presParOf" srcId="{98AEC584-E013-4094-847D-48707C42F1AB}" destId="{98C1FB5B-ED4B-4CE5-AF7D-B57AFCA83D59}" srcOrd="1" destOrd="0" presId="urn:microsoft.com/office/officeart/2005/8/layout/hierarchy1"/>
    <dgm:cxn modelId="{78BCE549-6ECD-435C-A763-934692106B40}" type="presParOf" srcId="{98C1FB5B-ED4B-4CE5-AF7D-B57AFCA83D59}" destId="{25BCD01D-1AF3-4E5D-8164-F1EB8CD04018}" srcOrd="0" destOrd="0" presId="urn:microsoft.com/office/officeart/2005/8/layout/hierarchy1"/>
    <dgm:cxn modelId="{65FECB2B-3B48-47D6-AF9C-A2B75AD4C168}" type="presParOf" srcId="{98C1FB5B-ED4B-4CE5-AF7D-B57AFCA83D59}" destId="{7558BCA3-05BB-418E-85F0-2076489F1EE7}" srcOrd="1" destOrd="0" presId="urn:microsoft.com/office/officeart/2005/8/layout/hierarchy1"/>
    <dgm:cxn modelId="{21A5E149-7079-4C8A-9628-D8878B909CA4}" type="presParOf" srcId="{7558BCA3-05BB-418E-85F0-2076489F1EE7}" destId="{105E44C3-7D4F-435A-BC82-2763E55DB5EE}" srcOrd="0" destOrd="0" presId="urn:microsoft.com/office/officeart/2005/8/layout/hierarchy1"/>
    <dgm:cxn modelId="{395222DD-D752-485D-AA32-E193DB302C17}" type="presParOf" srcId="{105E44C3-7D4F-435A-BC82-2763E55DB5EE}" destId="{A89E52CB-EC37-4FD9-A816-7378B071601C}" srcOrd="0" destOrd="0" presId="urn:microsoft.com/office/officeart/2005/8/layout/hierarchy1"/>
    <dgm:cxn modelId="{42E63060-BC7D-4A1B-A54F-487E7DBED14D}" type="presParOf" srcId="{105E44C3-7D4F-435A-BC82-2763E55DB5EE}" destId="{2ECB6193-DD4C-40D1-AB8A-2B9CDDC64BAA}" srcOrd="1" destOrd="0" presId="urn:microsoft.com/office/officeart/2005/8/layout/hierarchy1"/>
    <dgm:cxn modelId="{98D102D0-1C07-4DC7-A921-687EF89460E7}" type="presParOf" srcId="{7558BCA3-05BB-418E-85F0-2076489F1EE7}" destId="{6464FF8E-37DB-4187-82C3-0107B3F68BFF}" srcOrd="1" destOrd="0" presId="urn:microsoft.com/office/officeart/2005/8/layout/hierarchy1"/>
    <dgm:cxn modelId="{0A440729-BFCE-4549-A604-C0B42890A21F}" type="presParOf" srcId="{98C1FB5B-ED4B-4CE5-AF7D-B57AFCA83D59}" destId="{6043137A-A669-4B50-BAFE-0CA21C9837E7}" srcOrd="2" destOrd="0" presId="urn:microsoft.com/office/officeart/2005/8/layout/hierarchy1"/>
    <dgm:cxn modelId="{66796D84-9CF3-4342-98B3-C35F682B8F30}" type="presParOf" srcId="{98C1FB5B-ED4B-4CE5-AF7D-B57AFCA83D59}" destId="{2A0BE7B6-9854-4207-96D7-36D87ECCCAE7}" srcOrd="3" destOrd="0" presId="urn:microsoft.com/office/officeart/2005/8/layout/hierarchy1"/>
    <dgm:cxn modelId="{A5DC3F6D-2FD1-4387-9CA5-B715BD0A0378}" type="presParOf" srcId="{2A0BE7B6-9854-4207-96D7-36D87ECCCAE7}" destId="{6E5C96FC-E9DC-47FA-A37F-64CDEED69AE0}" srcOrd="0" destOrd="0" presId="urn:microsoft.com/office/officeart/2005/8/layout/hierarchy1"/>
    <dgm:cxn modelId="{96578A0A-9AE9-4A07-A385-A1B1A10C4B1C}" type="presParOf" srcId="{6E5C96FC-E9DC-47FA-A37F-64CDEED69AE0}" destId="{B0DB7005-C33D-40B3-8BB6-310B1B4CC324}" srcOrd="0" destOrd="0" presId="urn:microsoft.com/office/officeart/2005/8/layout/hierarchy1"/>
    <dgm:cxn modelId="{1AF8F368-5E16-4B74-9A4F-95DCAD48E498}" type="presParOf" srcId="{6E5C96FC-E9DC-47FA-A37F-64CDEED69AE0}" destId="{4ECF088A-6F26-4F15-B3D4-11E9E96856D2}" srcOrd="1" destOrd="0" presId="urn:microsoft.com/office/officeart/2005/8/layout/hierarchy1"/>
    <dgm:cxn modelId="{1142ED78-94B5-476C-9D96-B0BF6E9A2922}" type="presParOf" srcId="{2A0BE7B6-9854-4207-96D7-36D87ECCCAE7}" destId="{73D12A76-10E4-4916-92C2-6F48F7D93241}" srcOrd="1" destOrd="0" presId="urn:microsoft.com/office/officeart/2005/8/layout/hierarchy1"/>
    <dgm:cxn modelId="{186C9F1C-0E67-4DEC-9C89-FE7BBB191BC5}" type="presParOf" srcId="{98C1FB5B-ED4B-4CE5-AF7D-B57AFCA83D59}" destId="{E6C49D51-1E61-4474-BE3A-95CDDAB39FDE}" srcOrd="4" destOrd="0" presId="urn:microsoft.com/office/officeart/2005/8/layout/hierarchy1"/>
    <dgm:cxn modelId="{819113AF-7DDD-40D7-A657-E12DFAA26861}" type="presParOf" srcId="{98C1FB5B-ED4B-4CE5-AF7D-B57AFCA83D59}" destId="{343DEA5E-1C67-4096-B1A3-5B35F379DF9E}" srcOrd="5" destOrd="0" presId="urn:microsoft.com/office/officeart/2005/8/layout/hierarchy1"/>
    <dgm:cxn modelId="{A11D0736-A765-4F1C-AE3F-535C5859EF2A}" type="presParOf" srcId="{343DEA5E-1C67-4096-B1A3-5B35F379DF9E}" destId="{4114CE9E-9A3B-4A2B-B05C-1FB3EFF83F2A}" srcOrd="0" destOrd="0" presId="urn:microsoft.com/office/officeart/2005/8/layout/hierarchy1"/>
    <dgm:cxn modelId="{D3F829E9-FCB4-4EE0-A575-EDED37E2681D}" type="presParOf" srcId="{4114CE9E-9A3B-4A2B-B05C-1FB3EFF83F2A}" destId="{D871038B-797D-40CA-9C14-451C425E43D1}" srcOrd="0" destOrd="0" presId="urn:microsoft.com/office/officeart/2005/8/layout/hierarchy1"/>
    <dgm:cxn modelId="{8099170B-F50D-4741-BE14-0AFD7E04AC3C}" type="presParOf" srcId="{4114CE9E-9A3B-4A2B-B05C-1FB3EFF83F2A}" destId="{725D9E02-D893-47A6-A6F6-F690F72C8140}" srcOrd="1" destOrd="0" presId="urn:microsoft.com/office/officeart/2005/8/layout/hierarchy1"/>
    <dgm:cxn modelId="{227A054D-EB14-42BD-95A8-D2B6F8BBE487}" type="presParOf" srcId="{343DEA5E-1C67-4096-B1A3-5B35F379DF9E}" destId="{B10D7D5C-BBC0-4DB4-BA55-8F8DA7F59ABB}" srcOrd="1" destOrd="0" presId="urn:microsoft.com/office/officeart/2005/8/layout/hierarchy1"/>
    <dgm:cxn modelId="{ABA613D1-4937-48A2-9F73-1D45E94A9DCF}" type="presParOf" srcId="{98C1FB5B-ED4B-4CE5-AF7D-B57AFCA83D59}" destId="{9DBB56D5-945E-4223-AC69-34BDA5BFF0BD}" srcOrd="6" destOrd="0" presId="urn:microsoft.com/office/officeart/2005/8/layout/hierarchy1"/>
    <dgm:cxn modelId="{03136D2B-38F9-492D-8F5E-405A4DF41C1C}" type="presParOf" srcId="{98C1FB5B-ED4B-4CE5-AF7D-B57AFCA83D59}" destId="{D44EAAA7-362D-4DC3-992E-90973D66BFCC}" srcOrd="7" destOrd="0" presId="urn:microsoft.com/office/officeart/2005/8/layout/hierarchy1"/>
    <dgm:cxn modelId="{A4306D37-D080-4EB8-A086-FD806D55D7D0}" type="presParOf" srcId="{D44EAAA7-362D-4DC3-992E-90973D66BFCC}" destId="{33290FA1-7D1B-4BB8-B863-64AF003DD9D7}" srcOrd="0" destOrd="0" presId="urn:microsoft.com/office/officeart/2005/8/layout/hierarchy1"/>
    <dgm:cxn modelId="{C43CA569-B047-4DF4-9696-097C788DAF7D}" type="presParOf" srcId="{33290FA1-7D1B-4BB8-B863-64AF003DD9D7}" destId="{F3424626-0B79-4A01-AE44-CC5E9D1BF70D}" srcOrd="0" destOrd="0" presId="urn:microsoft.com/office/officeart/2005/8/layout/hierarchy1"/>
    <dgm:cxn modelId="{4EE30634-90B7-48F8-99B1-EA84D9565CAB}" type="presParOf" srcId="{33290FA1-7D1B-4BB8-B863-64AF003DD9D7}" destId="{A0686D5E-D346-4701-9A21-FAB005F37B3D}" srcOrd="1" destOrd="0" presId="urn:microsoft.com/office/officeart/2005/8/layout/hierarchy1"/>
    <dgm:cxn modelId="{1BDD3F37-551B-4276-B0B3-654B2218949E}" type="presParOf" srcId="{D44EAAA7-362D-4DC3-992E-90973D66BFCC}" destId="{3E67B693-85D3-4D86-B8A3-7CF94F0DE69C}" srcOrd="1" destOrd="0" presId="urn:microsoft.com/office/officeart/2005/8/layout/hierarchy1"/>
    <dgm:cxn modelId="{FB298313-921A-4B8A-84C4-AE1595AC9E26}" type="presParOf" srcId="{98C1FB5B-ED4B-4CE5-AF7D-B57AFCA83D59}" destId="{5D28CA7F-B4F9-49C9-B304-AD76F84F79FA}" srcOrd="8" destOrd="0" presId="urn:microsoft.com/office/officeart/2005/8/layout/hierarchy1"/>
    <dgm:cxn modelId="{1AF89683-9CC7-44A0-87AA-946BFF63E5C7}" type="presParOf" srcId="{98C1FB5B-ED4B-4CE5-AF7D-B57AFCA83D59}" destId="{C307B6FB-1CC2-4F5F-8E0B-6DC4F4D8ED0E}" srcOrd="9" destOrd="0" presId="urn:microsoft.com/office/officeart/2005/8/layout/hierarchy1"/>
    <dgm:cxn modelId="{B511FE48-C803-4341-9DC9-D863DBC2773D}" type="presParOf" srcId="{C307B6FB-1CC2-4F5F-8E0B-6DC4F4D8ED0E}" destId="{67A0C0D3-6E57-4A53-B95A-80067C4284D7}" srcOrd="0" destOrd="0" presId="urn:microsoft.com/office/officeart/2005/8/layout/hierarchy1"/>
    <dgm:cxn modelId="{A289FA75-728B-4979-B130-4DCFFD50B058}" type="presParOf" srcId="{67A0C0D3-6E57-4A53-B95A-80067C4284D7}" destId="{02E1D385-71FB-4984-9349-71D3178E2B59}" srcOrd="0" destOrd="0" presId="urn:microsoft.com/office/officeart/2005/8/layout/hierarchy1"/>
    <dgm:cxn modelId="{EDF67A3F-800F-472F-B469-DE9F23045B69}" type="presParOf" srcId="{67A0C0D3-6E57-4A53-B95A-80067C4284D7}" destId="{4A2F8843-9973-4F2D-A89F-31A950B83954}" srcOrd="1" destOrd="0" presId="urn:microsoft.com/office/officeart/2005/8/layout/hierarchy1"/>
    <dgm:cxn modelId="{6E10EC5B-DA09-4B67-92EB-C3D5762ABD94}" type="presParOf" srcId="{C307B6FB-1CC2-4F5F-8E0B-6DC4F4D8ED0E}" destId="{060C55DD-F8CD-4BCA-8D8A-39A3B2590F3B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D28CA7F-B4F9-49C9-B304-AD76F84F79FA}">
      <dsp:nvSpPr>
        <dsp:cNvPr id="0" name=""/>
        <dsp:cNvSpPr/>
      </dsp:nvSpPr>
      <dsp:spPr>
        <a:xfrm>
          <a:off x="3704123" y="1404183"/>
          <a:ext cx="3069679" cy="354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792"/>
              </a:lnTo>
              <a:lnTo>
                <a:pt x="3069679" y="241792"/>
              </a:lnTo>
              <a:lnTo>
                <a:pt x="3069679" y="35480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DBB56D5-945E-4223-AC69-34BDA5BFF0BD}">
      <dsp:nvSpPr>
        <dsp:cNvPr id="0" name=""/>
        <dsp:cNvSpPr/>
      </dsp:nvSpPr>
      <dsp:spPr>
        <a:xfrm>
          <a:off x="3704123" y="1404183"/>
          <a:ext cx="1534839" cy="3548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1792"/>
              </a:lnTo>
              <a:lnTo>
                <a:pt x="1534839" y="241792"/>
              </a:lnTo>
              <a:lnTo>
                <a:pt x="1534839" y="35480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6C49D51-1E61-4474-BE3A-95CDDAB39FDE}">
      <dsp:nvSpPr>
        <dsp:cNvPr id="0" name=""/>
        <dsp:cNvSpPr/>
      </dsp:nvSpPr>
      <dsp:spPr>
        <a:xfrm>
          <a:off x="3658403" y="1404183"/>
          <a:ext cx="91440" cy="35480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35480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043137A-A669-4B50-BAFE-0CA21C9837E7}">
      <dsp:nvSpPr>
        <dsp:cNvPr id="0" name=""/>
        <dsp:cNvSpPr/>
      </dsp:nvSpPr>
      <dsp:spPr>
        <a:xfrm>
          <a:off x="2169283" y="1404183"/>
          <a:ext cx="1534839" cy="354809"/>
        </a:xfrm>
        <a:custGeom>
          <a:avLst/>
          <a:gdLst/>
          <a:ahLst/>
          <a:cxnLst/>
          <a:rect l="0" t="0" r="0" b="0"/>
          <a:pathLst>
            <a:path>
              <a:moveTo>
                <a:pt x="1534839" y="0"/>
              </a:moveTo>
              <a:lnTo>
                <a:pt x="1534839" y="241792"/>
              </a:lnTo>
              <a:lnTo>
                <a:pt x="0" y="241792"/>
              </a:lnTo>
              <a:lnTo>
                <a:pt x="0" y="35480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5BCD01D-1AF3-4E5D-8164-F1EB8CD04018}">
      <dsp:nvSpPr>
        <dsp:cNvPr id="0" name=""/>
        <dsp:cNvSpPr/>
      </dsp:nvSpPr>
      <dsp:spPr>
        <a:xfrm>
          <a:off x="634444" y="1404183"/>
          <a:ext cx="3069679" cy="354809"/>
        </a:xfrm>
        <a:custGeom>
          <a:avLst/>
          <a:gdLst/>
          <a:ahLst/>
          <a:cxnLst/>
          <a:rect l="0" t="0" r="0" b="0"/>
          <a:pathLst>
            <a:path>
              <a:moveTo>
                <a:pt x="3069679" y="0"/>
              </a:moveTo>
              <a:lnTo>
                <a:pt x="3069679" y="241792"/>
              </a:lnTo>
              <a:lnTo>
                <a:pt x="0" y="241792"/>
              </a:lnTo>
              <a:lnTo>
                <a:pt x="0" y="354809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4602F79-991C-48B1-A70B-6865AF4F44E1}">
      <dsp:nvSpPr>
        <dsp:cNvPr id="0" name=""/>
        <dsp:cNvSpPr/>
      </dsp:nvSpPr>
      <dsp:spPr>
        <a:xfrm>
          <a:off x="2457109" y="178029"/>
          <a:ext cx="2494029" cy="122615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AB44FB7-FF7E-4729-896B-E213757C0FF0}">
      <dsp:nvSpPr>
        <dsp:cNvPr id="0" name=""/>
        <dsp:cNvSpPr/>
      </dsp:nvSpPr>
      <dsp:spPr>
        <a:xfrm>
          <a:off x="2592661" y="306804"/>
          <a:ext cx="2494029" cy="1226153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800" kern="1200" dirty="0"/>
            <a:t>Sprawozdanie finansowe</a:t>
          </a:r>
        </a:p>
      </dsp:txBody>
      <dsp:txXfrm>
        <a:off x="2628574" y="342717"/>
        <a:ext cx="2422203" cy="1154327"/>
      </dsp:txXfrm>
    </dsp:sp>
    <dsp:sp modelId="{A89E52CB-EC37-4FD9-A816-7378B071601C}">
      <dsp:nvSpPr>
        <dsp:cNvPr id="0" name=""/>
        <dsp:cNvSpPr/>
      </dsp:nvSpPr>
      <dsp:spPr>
        <a:xfrm>
          <a:off x="2577" y="1758992"/>
          <a:ext cx="1263734" cy="195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CB6193-DD4C-40D1-AB8A-2B9CDDC64BAA}">
      <dsp:nvSpPr>
        <dsp:cNvPr id="0" name=""/>
        <dsp:cNvSpPr/>
      </dsp:nvSpPr>
      <dsp:spPr>
        <a:xfrm>
          <a:off x="138129" y="1887767"/>
          <a:ext cx="1263734" cy="1956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Bilans z wykonania budżetu</a:t>
          </a:r>
        </a:p>
      </dsp:txBody>
      <dsp:txXfrm>
        <a:off x="175143" y="1924781"/>
        <a:ext cx="1189706" cy="1882899"/>
      </dsp:txXfrm>
    </dsp:sp>
    <dsp:sp modelId="{B0DB7005-C33D-40B3-8BB6-310B1B4CC324}">
      <dsp:nvSpPr>
        <dsp:cNvPr id="0" name=""/>
        <dsp:cNvSpPr/>
      </dsp:nvSpPr>
      <dsp:spPr>
        <a:xfrm>
          <a:off x="1537416" y="1758992"/>
          <a:ext cx="1263734" cy="195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CF088A-6F26-4F15-B3D4-11E9E96856D2}">
      <dsp:nvSpPr>
        <dsp:cNvPr id="0" name=""/>
        <dsp:cNvSpPr/>
      </dsp:nvSpPr>
      <dsp:spPr>
        <a:xfrm>
          <a:off x="1672969" y="1887767"/>
          <a:ext cx="1263734" cy="1956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Łączny bilans jednostek budżetowych</a:t>
          </a:r>
        </a:p>
      </dsp:txBody>
      <dsp:txXfrm>
        <a:off x="1709983" y="1924781"/>
        <a:ext cx="1189706" cy="1882899"/>
      </dsp:txXfrm>
    </dsp:sp>
    <dsp:sp modelId="{D871038B-797D-40CA-9C14-451C425E43D1}">
      <dsp:nvSpPr>
        <dsp:cNvPr id="0" name=""/>
        <dsp:cNvSpPr/>
      </dsp:nvSpPr>
      <dsp:spPr>
        <a:xfrm>
          <a:off x="3072256" y="1758992"/>
          <a:ext cx="1263734" cy="195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25D9E02-D893-47A6-A6F6-F690F72C8140}">
      <dsp:nvSpPr>
        <dsp:cNvPr id="0" name=""/>
        <dsp:cNvSpPr/>
      </dsp:nvSpPr>
      <dsp:spPr>
        <a:xfrm>
          <a:off x="3207809" y="1887767"/>
          <a:ext cx="1263734" cy="1956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Łączny rachunek zysków i strat jednostek budżetowych</a:t>
          </a:r>
        </a:p>
      </dsp:txBody>
      <dsp:txXfrm>
        <a:off x="3244823" y="1924781"/>
        <a:ext cx="1189706" cy="1882899"/>
      </dsp:txXfrm>
    </dsp:sp>
    <dsp:sp modelId="{F3424626-0B79-4A01-AE44-CC5E9D1BF70D}">
      <dsp:nvSpPr>
        <dsp:cNvPr id="0" name=""/>
        <dsp:cNvSpPr/>
      </dsp:nvSpPr>
      <dsp:spPr>
        <a:xfrm>
          <a:off x="4607096" y="1758992"/>
          <a:ext cx="1263734" cy="195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86D5E-D346-4701-9A21-FAB005F37B3D}">
      <dsp:nvSpPr>
        <dsp:cNvPr id="0" name=""/>
        <dsp:cNvSpPr/>
      </dsp:nvSpPr>
      <dsp:spPr>
        <a:xfrm>
          <a:off x="4742648" y="1887767"/>
          <a:ext cx="1263734" cy="1956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Łączne zestawienie zmian w funduszach jednostek budżetowych</a:t>
          </a:r>
        </a:p>
      </dsp:txBody>
      <dsp:txXfrm>
        <a:off x="4779662" y="1924781"/>
        <a:ext cx="1189706" cy="1882899"/>
      </dsp:txXfrm>
    </dsp:sp>
    <dsp:sp modelId="{02E1D385-71FB-4984-9349-71D3178E2B59}">
      <dsp:nvSpPr>
        <dsp:cNvPr id="0" name=""/>
        <dsp:cNvSpPr/>
      </dsp:nvSpPr>
      <dsp:spPr>
        <a:xfrm>
          <a:off x="6141935" y="1758992"/>
          <a:ext cx="1263734" cy="1956927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A2F8843-9973-4F2D-A89F-31A950B83954}">
      <dsp:nvSpPr>
        <dsp:cNvPr id="0" name=""/>
        <dsp:cNvSpPr/>
      </dsp:nvSpPr>
      <dsp:spPr>
        <a:xfrm>
          <a:off x="6277488" y="1887767"/>
          <a:ext cx="1263734" cy="195692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200" kern="1200" dirty="0"/>
            <a:t>Łączna informacja dodatkowa jednostek budżetowych</a:t>
          </a:r>
        </a:p>
      </dsp:txBody>
      <dsp:txXfrm>
        <a:off x="6314502" y="1924781"/>
        <a:ext cx="1189706" cy="18828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821161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ytuł i po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74947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ferta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14779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5000771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arta nazwy cyta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367063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wda lub fał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39024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07709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28508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6985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91838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66524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3514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116201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9990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41848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888537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17FA3B-C404-4317-B0BC-953931111309}" type="datetimeFigureOut">
              <a:rPr lang="pl-PL" smtClean="0"/>
              <a:t>12.06.2026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931897F-8F23-433E-A660-EFF8D3EDA506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48595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8" r:id="rId1"/>
    <p:sldLayoutId id="2147483919" r:id="rId2"/>
    <p:sldLayoutId id="2147483920" r:id="rId3"/>
    <p:sldLayoutId id="2147483921" r:id="rId4"/>
    <p:sldLayoutId id="2147483922" r:id="rId5"/>
    <p:sldLayoutId id="2147483923" r:id="rId6"/>
    <p:sldLayoutId id="2147483924" r:id="rId7"/>
    <p:sldLayoutId id="2147483925" r:id="rId8"/>
    <p:sldLayoutId id="2147483926" r:id="rId9"/>
    <p:sldLayoutId id="2147483927" r:id="rId10"/>
    <p:sldLayoutId id="2147483928" r:id="rId11"/>
    <p:sldLayoutId id="2147483929" r:id="rId12"/>
    <p:sldLayoutId id="2147483930" r:id="rId13"/>
    <p:sldLayoutId id="2147483931" r:id="rId14"/>
    <p:sldLayoutId id="2147483932" r:id="rId15"/>
    <p:sldLayoutId id="214748393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Sprawozdanie finansowe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Gminy Latowicz za rok 2025</a:t>
            </a:r>
          </a:p>
        </p:txBody>
      </p:sp>
    </p:spTree>
    <p:extLst>
      <p:ext uri="{BB962C8B-B14F-4D97-AF65-F5344CB8AC3E}">
        <p14:creationId xmlns:p14="http://schemas.microsoft.com/office/powerpoint/2010/main" val="233397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0" y="908050"/>
            <a:ext cx="9601200" cy="1303338"/>
          </a:xfrm>
        </p:spPr>
        <p:txBody>
          <a:bodyPr/>
          <a:lstStyle/>
          <a:p>
            <a:r>
              <a:rPr lang="pl-PL" dirty="0"/>
              <a:t>Rachunek zysków i start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0" y="2276475"/>
            <a:ext cx="9601200" cy="3317875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l-PL" dirty="0"/>
              <a:t>Informacje o wynikach działalności wykazywane są w </a:t>
            </a:r>
            <a:r>
              <a:rPr lang="pl-PL" b="1" dirty="0"/>
              <a:t>rachunku zysków i strat</a:t>
            </a:r>
            <a:r>
              <a:rPr lang="pl-PL" dirty="0"/>
              <a:t>. W rachunku wykazuje się oddzielnie przychody, koszty, zyski i straty oraz obowiązkowe obciążenia wyniku finansowego za bieżący i poprzedni rok obrotowy. Łączny rachunek zysków i strat na koniec 2025 roku wykazuje zysk netto w kwocie 18.605.464,49 zł, który jest zgodny z wynikiem finansowym netto za rok 2025 wskazanym w łącznym bilansie jednostki budżetowej (na koniec 2024 r. zysk wyniósł 2.623.364,04 zł). 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14511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0" y="982663"/>
            <a:ext cx="9601200" cy="1303337"/>
          </a:xfrm>
        </p:spPr>
        <p:txBody>
          <a:bodyPr>
            <a:normAutofit/>
          </a:bodyPr>
          <a:lstStyle/>
          <a:p>
            <a:r>
              <a:rPr lang="pl-PL" dirty="0"/>
              <a:t>Zestawienie zmian w funduszu jednostki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0" y="1628775"/>
            <a:ext cx="9601200" cy="4392613"/>
          </a:xfrm>
        </p:spPr>
        <p:txBody>
          <a:bodyPr anchor="ctr">
            <a:normAutofit/>
          </a:bodyPr>
          <a:lstStyle/>
          <a:p>
            <a:pPr marL="114300" indent="0">
              <a:buNone/>
            </a:pPr>
            <a:r>
              <a:rPr lang="pl-PL" sz="1800" dirty="0"/>
              <a:t>Informacje o zmianach sytuacji finansowej prezentowane są w </a:t>
            </a:r>
            <a:r>
              <a:rPr lang="pl-PL" sz="1800" b="1" dirty="0"/>
              <a:t>zestawieniu zmian w funduszu jednostki. </a:t>
            </a:r>
            <a:r>
              <a:rPr lang="pl-PL" sz="1800" dirty="0"/>
              <a:t>Fundusz jednostki pełni rolę „porządkową” i informacyjną. Jego podstawową rolą jest informowanie o stanie równowartości majątku trwałego i obrotowego jednostki. </a:t>
            </a:r>
          </a:p>
          <a:p>
            <a:pPr marL="114300" indent="0">
              <a:buNone/>
            </a:pPr>
            <a:r>
              <a:rPr lang="pl-PL" sz="1800" dirty="0"/>
              <a:t>Wszelkie dofinansowanie z jednostek nadrzędnych zwiększa wartość funduszu, ale jednocześnie otrzymane środki po wydatkowaniu zwiększają stratę jednostki, a ta zmniejsza fundusz.</a:t>
            </a:r>
          </a:p>
          <a:p>
            <a:pPr marL="114300" indent="0">
              <a:buNone/>
            </a:pPr>
            <a:r>
              <a:rPr lang="pl-PL" sz="1800" dirty="0"/>
              <a:t>Zestawienie zmian w funduszu jednostki pełni rolę technicznego zestawienia obrotów na koncie „800” – Fundusz jednostki – na początek okresu (BO) wynosił </a:t>
            </a:r>
            <a:r>
              <a:rPr lang="pl-PL" dirty="0"/>
              <a:t>77.696.449,11</a:t>
            </a:r>
            <a:r>
              <a:rPr lang="pl-PL" sz="1800" dirty="0"/>
              <a:t> zł, a na koniec 2025 roku (BZ) wynosi 78.769.458,20 zł. Zachodzi także zgodność między łącznym bilansem jednostek budżetowych, a łącznym zestawieniem zmian w funduszu jednostek.</a:t>
            </a:r>
          </a:p>
        </p:txBody>
      </p:sp>
    </p:spTree>
    <p:extLst>
      <p:ext uri="{BB962C8B-B14F-4D97-AF65-F5344CB8AC3E}">
        <p14:creationId xmlns:p14="http://schemas.microsoft.com/office/powerpoint/2010/main" val="3255152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Sprawozdanie finansowe</a:t>
            </a:r>
          </a:p>
        </p:txBody>
      </p:sp>
      <p:graphicFrame>
        <p:nvGraphicFramePr>
          <p:cNvPr id="4" name="Symbol zastępczy zawartości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08201685"/>
              </p:ext>
            </p:extLst>
          </p:nvPr>
        </p:nvGraphicFramePr>
        <p:xfrm>
          <a:off x="1271464" y="1700808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53261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zawartości 2">
            <a:extLst>
              <a:ext uri="{FF2B5EF4-FFF2-40B4-BE49-F238E27FC236}">
                <a16:creationId xmlns:a16="http://schemas.microsoft.com/office/drawing/2014/main" id="{1D27E0E0-61D3-9A54-2988-DF7D09A71791}"/>
              </a:ext>
            </a:extLst>
          </p:cNvPr>
          <p:cNvSpPr txBox="1">
            <a:spLocks/>
          </p:cNvSpPr>
          <p:nvPr/>
        </p:nvSpPr>
        <p:spPr>
          <a:xfrm>
            <a:off x="407368" y="764704"/>
            <a:ext cx="9841158" cy="5040560"/>
          </a:xfrm>
          <a:prstGeom prst="rect">
            <a:avLst/>
          </a:prstGeom>
        </p:spPr>
        <p:txBody>
          <a:bodyPr>
            <a:noAutofit/>
          </a:bodyPr>
          <a:lstStyle>
            <a:lvl1pPr marL="2857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20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2pPr>
            <a:lvl3pPr marL="12001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8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3pPr>
            <a:lvl4pPr marL="15430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6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4pPr>
            <a:lvl5pPr marL="2000250" indent="-1714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115000"/>
              <a:buFont typeface="Arial"/>
              <a:buChar char="•"/>
              <a:defRPr sz="1400" kern="1200" cap="none">
                <a:solidFill>
                  <a:schemeClr val="tx1">
                    <a:lumMod val="85000"/>
                    <a:lumOff val="15000"/>
                  </a:schemeClr>
                </a:solidFill>
                <a:effectLst/>
                <a:latin typeface="+mn-lt"/>
                <a:ea typeface="+mn-ea"/>
                <a:cs typeface="+mn-cs"/>
              </a:defRPr>
            </a:lvl9pPr>
          </a:lstStyle>
          <a:p>
            <a:pPr marL="114300" indent="0" algn="just">
              <a:buFont typeface="Arial"/>
              <a:buNone/>
            </a:pPr>
            <a:r>
              <a:rPr lang="pl-PL" sz="1500" dirty="0">
                <a:latin typeface="Cambria" panose="02040503050406030204" pitchFamily="18" charset="0"/>
              </a:rPr>
              <a:t>Zbiorcze roczne sprawozdanie finansowe zostało sporządzone  za rok  budżetowy 2025 sporządzone zostało na podstawie sprawozdania Urzędu oraz 4 jednostek organizacyjnych.</a:t>
            </a:r>
            <a:endParaRPr lang="pl-PL" sz="1500" b="1" dirty="0">
              <a:latin typeface="Cambria" panose="02040503050406030204" pitchFamily="18" charset="0"/>
            </a:endParaRPr>
          </a:p>
          <a:p>
            <a:pPr marL="114300" indent="0" algn="just">
              <a:buFont typeface="Arial"/>
              <a:buNone/>
            </a:pPr>
            <a:r>
              <a:rPr lang="pl-PL" sz="1500" dirty="0">
                <a:latin typeface="Cambria" panose="02040503050406030204" pitchFamily="18" charset="0"/>
              </a:rPr>
              <a:t>Podstawowym przedmiotem działalności jednostki  jest zaspokajanie zbiorowych potrzeb wspólnoty gminy – świadczenie usług wymienionych w art. 7 ustawy o samorządzie gminnym. </a:t>
            </a:r>
          </a:p>
          <a:p>
            <a:pPr marL="114300" indent="0" algn="just">
              <a:buFont typeface="Arial"/>
              <a:buNone/>
            </a:pPr>
            <a:r>
              <a:rPr lang="pl-PL" sz="1500" b="1" dirty="0">
                <a:latin typeface="Cambria" panose="02040503050406030204" pitchFamily="18" charset="0"/>
              </a:rPr>
              <a:t>Przyjęte zasad (polityki) rachunkowości, w tym metody wyceny aktywów i pasywów </a:t>
            </a:r>
            <a:r>
              <a:rPr lang="pl-PL" sz="1500" dirty="0">
                <a:latin typeface="Cambria" panose="02040503050406030204" pitchFamily="18" charset="0"/>
              </a:rPr>
              <a:t>Aktywa i pasywa wycenia się przy uwzględnieniu nadrzędnych zasad rachunkowości, według zasad określonych w ustawie o rachunkowości z uwzględnieniem przepisów rozporządzenia w sprawie rachunkowości oraz planów kont dla budżetu państwa, budżetów jednostek samorządu terytorialnego, jednostek budżetowych, samorządowych zakładów budżetowych, państwowych funduszy celowych oraz państwowych jednostek budżetowych mających siedzibę poza granicami Rzeczypospolitej Polskiej</a:t>
            </a:r>
          </a:p>
          <a:p>
            <a:pPr marL="114300" indent="0" algn="just">
              <a:buFont typeface="Arial"/>
              <a:buNone/>
            </a:pPr>
            <a:r>
              <a:rPr lang="pl-PL" sz="1500" dirty="0">
                <a:latin typeface="Cambria" panose="02040503050406030204" pitchFamily="18" charset="0"/>
              </a:rPr>
              <a:t>Wynik finansowy jednostki budżetowej ustalany jest zgodnie z wariantem porównawczym rachunku zysków i strat na koncie 860 „Wynik finansowy”. </a:t>
            </a:r>
          </a:p>
          <a:p>
            <a:pPr marL="114300" indent="0" algn="just">
              <a:buFont typeface="Arial"/>
              <a:buNone/>
            </a:pPr>
            <a:r>
              <a:rPr lang="pl-PL" sz="1500" dirty="0">
                <a:latin typeface="Cambria" panose="02040503050406030204" pitchFamily="18" charset="0"/>
              </a:rPr>
              <a:t>Ewidencja kosztów działalności podstawowej prowadzona jest w zespole „4” kont, tj. według rodzajów kosztów i jednocześnie w podziałkach klasyfikacji budżetowej wydatków. </a:t>
            </a:r>
          </a:p>
          <a:p>
            <a:pPr marL="114300" indent="0" algn="just">
              <a:buFont typeface="Arial"/>
              <a:buNone/>
            </a:pPr>
            <a:r>
              <a:rPr lang="pl-PL" sz="1500" dirty="0">
                <a:latin typeface="Cambria" panose="02040503050406030204" pitchFamily="18" charset="0"/>
              </a:rPr>
              <a:t>Na dzień bilansowy na stronie Ma kont zespołu „4” ujmuje się przeniesienie poniesionych kosztów na konto 860.</a:t>
            </a:r>
          </a:p>
          <a:p>
            <a:pPr marL="114300" indent="0" algn="just">
              <a:buFont typeface="Arial"/>
              <a:buNone/>
            </a:pPr>
            <a:r>
              <a:rPr lang="pl-PL" sz="1500" dirty="0">
                <a:latin typeface="Cambria" panose="02040503050406030204" pitchFamily="18" charset="0"/>
              </a:rPr>
              <a:t>Na wynik finansowy składają się przeksięgowania sald kont zespołu „7” – przeksięgowanie zrealizowanych dochodów finansowych na stronę Ma konta 860.</a:t>
            </a:r>
          </a:p>
        </p:txBody>
      </p:sp>
    </p:spTree>
    <p:extLst>
      <p:ext uri="{BB962C8B-B14F-4D97-AF65-F5344CB8AC3E}">
        <p14:creationId xmlns:p14="http://schemas.microsoft.com/office/powerpoint/2010/main" val="2389903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2567608" y="476771"/>
            <a:ext cx="6799262" cy="838200"/>
          </a:xfrm>
        </p:spPr>
        <p:txBody>
          <a:bodyPr/>
          <a:lstStyle/>
          <a:p>
            <a:r>
              <a:rPr lang="pl-PL" dirty="0"/>
              <a:t>Bilans z wykonania budżetu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551384" y="1561108"/>
            <a:ext cx="10225087" cy="401320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l-PL" b="1" dirty="0"/>
              <a:t>Bilans z wykonania budżetu wykazuje na dzień 31.12.2025 sumę bilansową 5.948.885,79 zł. </a:t>
            </a:r>
          </a:p>
          <a:p>
            <a:pPr marL="114300" indent="0">
              <a:buNone/>
            </a:pPr>
            <a:r>
              <a:rPr lang="pl-PL" dirty="0"/>
              <a:t>Po stronie aktywów wykazuje pozycje:</a:t>
            </a:r>
          </a:p>
          <a:p>
            <a:pPr lvl="0"/>
            <a:r>
              <a:rPr lang="pl-PL" dirty="0"/>
              <a:t>poz. I środki pieniężnie w kwocie 5.944.990,11 zł</a:t>
            </a:r>
          </a:p>
          <a:p>
            <a:pPr lvl="0"/>
            <a:r>
              <a:rPr lang="pl-PL" dirty="0"/>
              <a:t>poz. II należności i rozliczenia wykazano kwotę 3.895,68 zł, co stanowi przypis należności od budżetów z tytułu podatku od spadków i darowizn, podatku w formie karty podatkowej, podatku od czynności cywilnoprawnych, rozliczenia jednostkę budżetową środków przekazanych na wydatki.</a:t>
            </a:r>
          </a:p>
        </p:txBody>
      </p:sp>
    </p:spTree>
    <p:extLst>
      <p:ext uri="{BB962C8B-B14F-4D97-AF65-F5344CB8AC3E}">
        <p14:creationId xmlns:p14="http://schemas.microsoft.com/office/powerpoint/2010/main" val="191736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C6549C06-491D-3DD7-A6B3-A5B82D2F5F37}"/>
              </a:ext>
            </a:extLst>
          </p:cNvPr>
          <p:cNvSpPr txBox="1"/>
          <p:nvPr/>
        </p:nvSpPr>
        <p:spPr>
          <a:xfrm>
            <a:off x="695400" y="2002601"/>
            <a:ext cx="914501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+mj-lt"/>
              </a:rPr>
              <a:t>Wg bilansu z wykonania budżetu jednostki samorządu terytorialnego na koniec 2025 roku pozostały wolne środki jako nadwyżka środków pieniężnych na rachunku bieżącym budżetu gminy w wysokości 3.727.996,01 zł, w tym: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+mj-lt"/>
              </a:rPr>
              <a:t>wynikająca z rozliczeń kredytów i pożyczek z lat ubiegłych w kwocie 3.588.868,90 zł; </a:t>
            </a:r>
          </a:p>
          <a:p>
            <a:pPr marL="342900" indent="-342900" algn="just">
              <a:lnSpc>
                <a:spcPct val="100000"/>
              </a:lnSpc>
              <a:buFont typeface="Wingdings" panose="05000000000000000000" pitchFamily="2" charset="2"/>
              <a:buChar char="Ø"/>
            </a:pPr>
            <a:r>
              <a:rPr lang="pl-PL" sz="2000" b="0" i="0" u="none" strike="noStrike" baseline="0" dirty="0">
                <a:solidFill>
                  <a:srgbClr val="000000"/>
                </a:solidFill>
                <a:latin typeface="+mj-lt"/>
              </a:rPr>
              <a:t>nadwyżka z lat ubiegłych  w związku z niezrealizowanymi wydatkami wynikającymi z innych ustaw w kwocie 139.127,11 zł.</a:t>
            </a:r>
          </a:p>
        </p:txBody>
      </p:sp>
    </p:spTree>
    <p:extLst>
      <p:ext uri="{BB962C8B-B14F-4D97-AF65-F5344CB8AC3E}">
        <p14:creationId xmlns:p14="http://schemas.microsoft.com/office/powerpoint/2010/main" val="6433072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07368" y="548680"/>
            <a:ext cx="9793088" cy="5760640"/>
          </a:xfrm>
        </p:spPr>
        <p:txBody>
          <a:bodyPr>
            <a:normAutofit/>
          </a:bodyPr>
          <a:lstStyle/>
          <a:p>
            <a:pPr marL="114300" indent="0">
              <a:buNone/>
            </a:pPr>
            <a:r>
              <a:rPr lang="pl-PL" dirty="0"/>
              <a:t>Po stronie pasywów wykazuje pozycje:</a:t>
            </a:r>
          </a:p>
          <a:p>
            <a:r>
              <a:rPr lang="pl-PL" dirty="0"/>
              <a:t>poz. I Zobowiązania – 10.735.621,51 zł, w tym:</a:t>
            </a:r>
          </a:p>
          <a:p>
            <a:pPr lvl="0"/>
            <a:r>
              <a:rPr lang="pl-PL" dirty="0"/>
              <a:t>poz. I.1 zobowiązania finansowe – kredyty i pożyczki wykazane w łącznej wysokości 10.732.474,65 zł, z tego kwota 2.522.000,00 zł stanowi zobowiązania krótkoterminowe (spłata do 12 miesięcy), kwota 8.210.474,65 zł zobowiązania długoterminowe (okres spłaty powyżej 12 miesięcy)</a:t>
            </a:r>
          </a:p>
          <a:p>
            <a:pPr lvl="0"/>
            <a:r>
              <a:rPr lang="pl-PL" dirty="0"/>
              <a:t>poz. I.2 zobowiązania wobec budżetów w kwocie 3.146,86 zł – zobowiązania z tytułu niewykorzystanych i niezwróconych dotacji</a:t>
            </a:r>
          </a:p>
          <a:p>
            <a:pPr lvl="0"/>
            <a:r>
              <a:rPr lang="pl-PL" dirty="0"/>
              <a:t>poz. II aktywa netto – - 6.793.533,64 zł w tym:</a:t>
            </a:r>
          </a:p>
          <a:p>
            <a:pPr lvl="0"/>
            <a:r>
              <a:rPr lang="pl-PL" dirty="0"/>
              <a:t>poz. II.1 wynik wykonania budżetu – - 352.401,87 zł (deficyt budżetu)</a:t>
            </a:r>
          </a:p>
          <a:p>
            <a:pPr lvl="0"/>
            <a:r>
              <a:rPr lang="pl-PL" dirty="0"/>
              <a:t>poz. II.2 umorzenie pożyczki z </a:t>
            </a:r>
            <a:r>
              <a:rPr lang="pl-PL" dirty="0" err="1"/>
              <a:t>WFOŚiGW</a:t>
            </a:r>
            <a:r>
              <a:rPr lang="pl-PL" dirty="0"/>
              <a:t> – 2.315.676,74 zł </a:t>
            </a:r>
          </a:p>
          <a:p>
            <a:r>
              <a:rPr lang="pl-PL" dirty="0"/>
              <a:t>poz. II.3 niewygasające wydatki – 210.945,00 zł </a:t>
            </a:r>
          </a:p>
          <a:p>
            <a:pPr lvl="0"/>
            <a:r>
              <a:rPr lang="pl-PL" dirty="0"/>
              <a:t>poz. II.5 skumulowany wynik budżetu – - 8.967.753,51 zł</a:t>
            </a:r>
          </a:p>
          <a:p>
            <a:pPr lvl="0"/>
            <a:r>
              <a:rPr lang="pl-PL" dirty="0"/>
              <a:t>poz. III – rozliczenia międzyokresowe – 2.006.797,92 zł</a:t>
            </a:r>
          </a:p>
          <a:p>
            <a:pPr marL="11430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17369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idx="4294967295"/>
          </p:nvPr>
        </p:nvSpPr>
        <p:spPr>
          <a:xfrm>
            <a:off x="0" y="692150"/>
            <a:ext cx="6799263" cy="936625"/>
          </a:xfrm>
        </p:spPr>
        <p:txBody>
          <a:bodyPr>
            <a:normAutofit/>
          </a:bodyPr>
          <a:lstStyle/>
          <a:p>
            <a:r>
              <a:rPr lang="pl-PL" dirty="0"/>
              <a:t>Bilans jednostek budżetowych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335360" y="1484785"/>
            <a:ext cx="10009112" cy="4824536"/>
          </a:xfrm>
        </p:spPr>
        <p:txBody>
          <a:bodyPr>
            <a:normAutofit fontScale="92500" lnSpcReduction="10000"/>
          </a:bodyPr>
          <a:lstStyle/>
          <a:p>
            <a:pPr marL="114300" indent="0">
              <a:buNone/>
            </a:pPr>
            <a:r>
              <a:rPr lang="pl-PL" dirty="0"/>
              <a:t>Bilans jednostki budżetowej wykazuje na dzień 31.12.2025 sumę bilansową 102.354.838,77 zł. </a:t>
            </a:r>
          </a:p>
          <a:p>
            <a:pPr marL="114300" indent="0">
              <a:buNone/>
            </a:pPr>
            <a:r>
              <a:rPr lang="pl-PL" dirty="0"/>
              <a:t>Po stronie aktywów wykazuje pozycje:</a:t>
            </a:r>
          </a:p>
          <a:p>
            <a:pPr marL="114300" indent="0">
              <a:buNone/>
            </a:pPr>
            <a:r>
              <a:rPr lang="pl-PL" dirty="0"/>
              <a:t>poz. A. Aktywa trwałe – 98.651.655,28 zł </a:t>
            </a:r>
          </a:p>
          <a:p>
            <a:r>
              <a:rPr lang="pl-PL" dirty="0"/>
              <a:t>poz. A.I </a:t>
            </a:r>
            <a:r>
              <a:rPr lang="pl-PL" dirty="0" err="1"/>
              <a:t>WNiP</a:t>
            </a:r>
            <a:r>
              <a:rPr lang="pl-PL" dirty="0"/>
              <a:t> – 129.150,00 zł</a:t>
            </a:r>
          </a:p>
          <a:p>
            <a:r>
              <a:rPr lang="pl-PL" dirty="0"/>
              <a:t>poz. A.II rzeczowe aktywa trwałe (środki trwałe, środki trwałe w budowie) – 94.756.559,50 zł</a:t>
            </a:r>
          </a:p>
          <a:p>
            <a:r>
              <a:rPr lang="pl-PL" dirty="0"/>
              <a:t>poz. A.III należności długoterminowe – 386.845,78 zł</a:t>
            </a:r>
          </a:p>
          <a:p>
            <a:r>
              <a:rPr lang="pl-PL" dirty="0"/>
              <a:t>poz. A.IV długoterminowe aktywa finansowe – 3.379.100,00 zł</a:t>
            </a:r>
          </a:p>
          <a:p>
            <a:pPr marL="114300" indent="0">
              <a:buNone/>
            </a:pPr>
            <a:r>
              <a:rPr lang="pl-PL" dirty="0"/>
              <a:t>poz. B. Aktywa obrotowe – 3.703.183,49 zł, w tym:</a:t>
            </a:r>
          </a:p>
          <a:p>
            <a:r>
              <a:rPr lang="pl-PL" dirty="0"/>
              <a:t>poz. B.I zapasy – 5.814,58 zł</a:t>
            </a:r>
          </a:p>
          <a:p>
            <a:r>
              <a:rPr lang="pl-PL" dirty="0"/>
              <a:t>poz. B.II należności krótkoterminowe (m.in. z tytułu dostaw i usług, należności z tytułu VAT) – 775.964,02 zł</a:t>
            </a:r>
          </a:p>
          <a:p>
            <a:r>
              <a:rPr lang="pl-PL" dirty="0"/>
              <a:t>poz. B.III krótkoterminowe aktywa finansowe – 422.554,49 zł (środki pieniężne na rachunkach bankowych)</a:t>
            </a:r>
          </a:p>
          <a:p>
            <a:r>
              <a:rPr lang="pl-PL" dirty="0"/>
              <a:t>poz. B.IV rozliczenia międzyokresowe – 2.498.850,40 zł</a:t>
            </a:r>
          </a:p>
          <a:p>
            <a:pPr marL="114300" indent="0">
              <a:buNone/>
            </a:pP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6310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4294967295"/>
          </p:nvPr>
        </p:nvSpPr>
        <p:spPr>
          <a:xfrm>
            <a:off x="407368" y="1952624"/>
            <a:ext cx="8449295" cy="3204567"/>
          </a:xfrm>
        </p:spPr>
        <p:txBody>
          <a:bodyPr>
            <a:noAutofit/>
          </a:bodyPr>
          <a:lstStyle/>
          <a:p>
            <a:pPr marL="114300" indent="0">
              <a:buNone/>
            </a:pPr>
            <a:r>
              <a:rPr lang="pl-PL" sz="1800" dirty="0"/>
              <a:t>Po stronie pasywów wykazuje pozycje: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pl-PL" sz="1800" dirty="0"/>
              <a:t>poz. A.  Fundusz – 97.374.922,69 zł </a:t>
            </a:r>
          </a:p>
          <a:p>
            <a:pPr marL="400050">
              <a:buFont typeface="Arial" panose="020B0604020202020204" pitchFamily="34" charset="0"/>
              <a:buChar char="•"/>
            </a:pPr>
            <a:r>
              <a:rPr lang="pl-PL" sz="1800" dirty="0"/>
              <a:t>poz. A.I fundusz jednostki – 78.769.458,20 zł</a:t>
            </a:r>
            <a:r>
              <a:rPr lang="pl-PL" dirty="0"/>
              <a:t> – wartość zgodna z pozycją zestawienia zmian w funduszu jednostki</a:t>
            </a:r>
            <a:endParaRPr lang="pl-PL" sz="1800" dirty="0"/>
          </a:p>
          <a:p>
            <a:pPr marL="400050">
              <a:buFont typeface="Arial" panose="020B0604020202020204" pitchFamily="34" charset="0"/>
              <a:buChar char="•"/>
            </a:pPr>
            <a:r>
              <a:rPr lang="pl-PL" sz="1800" dirty="0"/>
              <a:t>poz. A.II wynik finansowy netto – 18.605.464,49 zł – wartość zgodna z pozycją rachunku zysków i strat</a:t>
            </a:r>
          </a:p>
        </p:txBody>
      </p:sp>
    </p:spTree>
    <p:extLst>
      <p:ext uri="{BB962C8B-B14F-4D97-AF65-F5344CB8AC3E}">
        <p14:creationId xmlns:p14="http://schemas.microsoft.com/office/powerpoint/2010/main" val="196310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le tekstowe 2">
            <a:extLst>
              <a:ext uri="{FF2B5EF4-FFF2-40B4-BE49-F238E27FC236}">
                <a16:creationId xmlns:a16="http://schemas.microsoft.com/office/drawing/2014/main" id="{87A460FF-09A0-DE0B-D819-0A098C080298}"/>
              </a:ext>
            </a:extLst>
          </p:cNvPr>
          <p:cNvSpPr txBox="1"/>
          <p:nvPr/>
        </p:nvSpPr>
        <p:spPr>
          <a:xfrm>
            <a:off x="623392" y="1124744"/>
            <a:ext cx="9001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 D. Zobowiązania i rezerwy na zobowiązania – 4.979.916,08 zł, w tym: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 D.II zobowiązania krótkoterminowe – 4.593.070,30 zł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 D.II.1 zobowiązania z tytułu dostaw i usług - faktury zaksięgowane w 2025 r. z płatnością w 2026 r. – 280.507,30 zł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poz.D.II.3 zobowiązań wobec budżetów – 55.823,22 zł 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poz.D.II.3 zobowiązań wobec ZUS – naliczone składki od dodatkowego wynagrodzenia rocznego – 208.672,37 zł 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poz.D.II.4 zobowiązania z tytułu wynagrodzeń – naliczone dod. wynagrodzenie roczne wypłacane w terminie do 31.03 – 1.092.766,32 zł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poz.D.II.5 pozostałe zobowiązania – 2.544.358,36 zł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poz.D.II.6 sumy obce – 181.480,40 zł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poz.D.II.8 fundusze specjalne – ZFŚS – </a:t>
            </a:r>
            <a:r>
              <a:rPr lang="pl-PL" dirty="0"/>
              <a:t>229.456,33</a:t>
            </a:r>
            <a:r>
              <a:rPr lang="pl-PL" sz="1800" dirty="0"/>
              <a:t> zł</a:t>
            </a:r>
          </a:p>
          <a:p>
            <a:pPr marL="400050" indent="-285750">
              <a:buClr>
                <a:srgbClr val="00B050"/>
              </a:buClr>
              <a:buFont typeface="Arial" panose="020B0604020202020204" pitchFamily="34" charset="0"/>
              <a:buChar char="•"/>
            </a:pPr>
            <a:r>
              <a:rPr lang="pl-PL" sz="1800" dirty="0"/>
              <a:t>poz. D.IV rozliczenia międzyokresowe – 386.845,78 zł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950729770"/>
      </p:ext>
    </p:extLst>
  </p:cSld>
  <p:clrMapOvr>
    <a:masterClrMapping/>
  </p:clrMapOvr>
</p:sld>
</file>

<file path=ppt/theme/theme1.xml><?xml version="1.0" encoding="utf-8"?>
<a:theme xmlns:a="http://schemas.openxmlformats.org/drawingml/2006/main" name="Faseta">
  <a:themeElements>
    <a:clrScheme name="Fas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s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s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1517</TotalTime>
  <Words>1115</Words>
  <Application>Microsoft Office PowerPoint</Application>
  <PresentationFormat>Panoramiczny</PresentationFormat>
  <Paragraphs>67</Paragraphs>
  <Slides>11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11</vt:i4>
      </vt:variant>
    </vt:vector>
  </HeadingPairs>
  <TitlesOfParts>
    <vt:vector size="17" baseType="lpstr">
      <vt:lpstr>Arial</vt:lpstr>
      <vt:lpstr>Cambria</vt:lpstr>
      <vt:lpstr>Trebuchet MS</vt:lpstr>
      <vt:lpstr>Wingdings</vt:lpstr>
      <vt:lpstr>Wingdings 3</vt:lpstr>
      <vt:lpstr>Faseta</vt:lpstr>
      <vt:lpstr>Sprawozdanie finansowe</vt:lpstr>
      <vt:lpstr>Sprawozdanie finansowe</vt:lpstr>
      <vt:lpstr>Prezentacja programu PowerPoint</vt:lpstr>
      <vt:lpstr>Bilans z wykonania budżetu</vt:lpstr>
      <vt:lpstr>Prezentacja programu PowerPoint</vt:lpstr>
      <vt:lpstr>Prezentacja programu PowerPoint</vt:lpstr>
      <vt:lpstr>Bilans jednostek budżetowych</vt:lpstr>
      <vt:lpstr>Prezentacja programu PowerPoint</vt:lpstr>
      <vt:lpstr>Prezentacja programu PowerPoint</vt:lpstr>
      <vt:lpstr>Rachunek zysków i start</vt:lpstr>
      <vt:lpstr>Zestawienie zmian w funduszu jednostki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Sprawozdanie finansowe</dc:title>
  <dc:creator>A-STRZELEC</dc:creator>
  <cp:lastModifiedBy>Anna Strzelec</cp:lastModifiedBy>
  <cp:revision>69</cp:revision>
  <cp:lastPrinted>2020-05-11T09:51:57Z</cp:lastPrinted>
  <dcterms:created xsi:type="dcterms:W3CDTF">2019-05-21T11:05:28Z</dcterms:created>
  <dcterms:modified xsi:type="dcterms:W3CDTF">2026-06-12T10:45:12Z</dcterms:modified>
</cp:coreProperties>
</file>