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1" r:id="rId2"/>
    <p:sldId id="262" r:id="rId3"/>
    <p:sldId id="263" r:id="rId4"/>
    <p:sldId id="264" r:id="rId5"/>
    <p:sldId id="265" r:id="rId6"/>
    <p:sldId id="256" r:id="rId7"/>
    <p:sldId id="267" r:id="rId8"/>
    <p:sldId id="259" r:id="rId9"/>
    <p:sldId id="266" r:id="rId10"/>
    <p:sldId id="257" r:id="rId11"/>
    <p:sldId id="258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Dochody bieżące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cat>
            <c:strRef>
              <c:f>wpf!$A$4:$A$8</c:f>
              <c:strCache>
                <c:ptCount val="5"/>
                <c:pt idx="0">
                  <c:v>    dochody z tytułu udziału we wpływach z podatku dochodowego od osób fizycznych</c:v>
                </c:pt>
                <c:pt idx="1">
                  <c:v>    dochody z tytułu udziału we wpływach z podatku dochodowego od osób prawnych</c:v>
                </c:pt>
                <c:pt idx="2">
                  <c:v>    z subwencji ogólnej</c:v>
                </c:pt>
                <c:pt idx="3">
                  <c:v>    z tytułu dotacji i środków przeznaczonych na cele bieżące</c:v>
                </c:pt>
                <c:pt idx="4">
                  <c:v>    pozostałe dochody bieżące</c:v>
                </c:pt>
              </c:strCache>
            </c:strRef>
          </c:cat>
          <c:val>
            <c:numRef>
              <c:f>wpf!$B$4:$B$8</c:f>
            </c:numRef>
          </c:val>
          <c:extLst>
            <c:ext xmlns:c16="http://schemas.microsoft.com/office/drawing/2014/chart" uri="{C3380CC4-5D6E-409C-BE32-E72D297353CC}">
              <c16:uniqueId val="{00000000-182E-4872-BD65-711980A9C2AD}"/>
            </c:ext>
          </c:extLst>
        </c:ser>
        <c:ser>
          <c:idx val="1"/>
          <c:order val="1"/>
          <c:dPt>
            <c:idx val="0"/>
            <c:bubble3D val="0"/>
            <c:explosion val="12"/>
            <c:spPr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182E-4872-BD65-711980A9C2AD}"/>
              </c:ext>
            </c:extLst>
          </c:dPt>
          <c:dPt>
            <c:idx val="1"/>
            <c:bubble3D val="0"/>
            <c:explosion val="1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182E-4872-BD65-711980A9C2AD}"/>
              </c:ext>
            </c:extLst>
          </c:dPt>
          <c:dPt>
            <c:idx val="2"/>
            <c:bubble3D val="0"/>
            <c:explosion val="31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182E-4872-BD65-711980A9C2AD}"/>
              </c:ext>
            </c:extLst>
          </c:dPt>
          <c:dPt>
            <c:idx val="3"/>
            <c:bubble3D val="0"/>
            <c:explosion val="25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182E-4872-BD65-711980A9C2AD}"/>
              </c:ext>
            </c:extLst>
          </c:dPt>
          <c:dPt>
            <c:idx val="4"/>
            <c:bubble3D val="0"/>
            <c:explosion val="26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182E-4872-BD65-711980A9C2AD}"/>
              </c:ext>
            </c:extLst>
          </c:dPt>
          <c:dLbls>
            <c:dLbl>
              <c:idx val="0"/>
              <c:layout>
                <c:manualLayout>
                  <c:x val="-8.4720663019007186E-2"/>
                  <c:y val="-0.1738190819576203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2E-4872-BD65-711980A9C2AD}"/>
                </c:ext>
              </c:extLst>
            </c:dLbl>
            <c:dLbl>
              <c:idx val="2"/>
              <c:layout>
                <c:manualLayout>
                  <c:x val="-0.15208972268529558"/>
                  <c:y val="-8.63126154567483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2E-4872-BD65-711980A9C2AD}"/>
                </c:ext>
              </c:extLst>
            </c:dLbl>
            <c:dLbl>
              <c:idx val="4"/>
              <c:layout>
                <c:manualLayout>
                  <c:x val="-2.7312214605871851E-2"/>
                  <c:y val="-8.187455380567132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2E-4872-BD65-711980A9C2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wpf!$A$4:$A$8</c:f>
              <c:strCache>
                <c:ptCount val="5"/>
                <c:pt idx="0">
                  <c:v>    dochody z tytułu udziału we wpływach z podatku dochodowego od osób fizycznych</c:v>
                </c:pt>
                <c:pt idx="1">
                  <c:v>    dochody z tytułu udziału we wpływach z podatku dochodowego od osób prawnych</c:v>
                </c:pt>
                <c:pt idx="2">
                  <c:v>    z subwencji ogólnej</c:v>
                </c:pt>
                <c:pt idx="3">
                  <c:v>    z tytułu dotacji i środków przeznaczonych na cele bieżące</c:v>
                </c:pt>
                <c:pt idx="4">
                  <c:v>    pozostałe dochody bieżące</c:v>
                </c:pt>
              </c:strCache>
            </c:strRef>
          </c:cat>
          <c:val>
            <c:numRef>
              <c:f>wpf!$C$4:$C$8</c:f>
              <c:numCache>
                <c:formatCode>#.#0\ \ </c:formatCode>
                <c:ptCount val="5"/>
                <c:pt idx="0">
                  <c:v>14336558</c:v>
                </c:pt>
                <c:pt idx="1">
                  <c:v>193661</c:v>
                </c:pt>
                <c:pt idx="2">
                  <c:v>11751817</c:v>
                </c:pt>
                <c:pt idx="3">
                  <c:v>3020574</c:v>
                </c:pt>
                <c:pt idx="4">
                  <c:v>8693096.6699999999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82E-4872-BD65-711980A9C2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86BAB-8969-4F03-9D3D-45E2C22A6114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24F53-A473-4B1D-A632-890500093D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791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224F53-A473-4B1D-A632-890500093D51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467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701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718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1659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0475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4090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7034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5018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577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1048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295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700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3631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315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331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200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24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C827A-23C6-488F-BAA2-1657A80AA592}" type="datetimeFigureOut">
              <a:rPr lang="pl-PL" smtClean="0"/>
              <a:t>2025-12-19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D67A52-DF72-4268-9AF5-B99DFFC7BC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571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0A4562-987A-0B79-27A9-C4CB009DE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432080"/>
            <a:ext cx="9345153" cy="5104562"/>
          </a:xfrm>
        </p:spPr>
        <p:txBody>
          <a:bodyPr/>
          <a:lstStyle/>
          <a:p>
            <a:pPr algn="ctr"/>
            <a:r>
              <a:rPr lang="pl-PL" dirty="0"/>
              <a:t>Wieloletnia Prognoza Finansowa</a:t>
            </a:r>
            <a:br>
              <a:rPr lang="pl-PL" dirty="0"/>
            </a:br>
            <a:r>
              <a:rPr lang="pl-PL" dirty="0"/>
              <a:t>Gminy Latowicz</a:t>
            </a:r>
            <a:br>
              <a:rPr lang="pl-PL" dirty="0"/>
            </a:br>
            <a:r>
              <a:rPr lang="pl-PL" dirty="0"/>
              <a:t>na lata 2026-2036</a:t>
            </a:r>
            <a:br>
              <a:rPr lang="pl-PL" dirty="0"/>
            </a:br>
            <a:r>
              <a:rPr lang="pl-PL" dirty="0"/>
              <a:t>i budżet 2026</a:t>
            </a:r>
          </a:p>
        </p:txBody>
      </p:sp>
    </p:spTree>
    <p:extLst>
      <p:ext uri="{BB962C8B-B14F-4D97-AF65-F5344CB8AC3E}">
        <p14:creationId xmlns:p14="http://schemas.microsoft.com/office/powerpoint/2010/main" val="3640709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D0C96E9A-3433-4CFD-C003-6D7A63F93C2F}"/>
              </a:ext>
            </a:extLst>
          </p:cNvPr>
          <p:cNvSpPr txBox="1"/>
          <p:nvPr/>
        </p:nvSpPr>
        <p:spPr>
          <a:xfrm>
            <a:off x="847579" y="1890810"/>
            <a:ext cx="10296144" cy="354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Tx/>
              <a:buChar char="-"/>
              <a:tabLst>
                <a:tab pos="450215" algn="l"/>
              </a:tabLst>
            </a:pPr>
            <a:r>
              <a:rPr lang="pl-PL" sz="2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wydatki jednostek budżetowych – 32,4 mln </a:t>
            </a:r>
            <a:endParaRPr lang="pl-PL" sz="2800" dirty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Tx/>
              <a:buChar char="-"/>
              <a:tabLst>
                <a:tab pos="450215" algn="l"/>
              </a:tabLst>
            </a:pPr>
            <a:r>
              <a:rPr lang="pl-PL" sz="2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dotacje na zadania bieżące – 0,99 tys.</a:t>
            </a:r>
            <a:endParaRPr lang="pl-P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Tx/>
              <a:buChar char="-"/>
              <a:tabLst>
                <a:tab pos="450215" algn="l"/>
              </a:tabLst>
            </a:pPr>
            <a:r>
              <a:rPr lang="pl-PL" sz="2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świadczenia na rzecz osób fizycznych – 3,23 mln</a:t>
            </a:r>
            <a:endParaRPr lang="pl-P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Tx/>
              <a:buChar char="-"/>
              <a:tabLst>
                <a:tab pos="450215" algn="l"/>
              </a:tabLst>
            </a:pPr>
            <a:r>
              <a:rPr lang="pl-PL" sz="2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wydatki na programy finansowane z udziałem środków UE – 0,27 mln</a:t>
            </a:r>
            <a:endParaRPr lang="pl-P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FontTx/>
              <a:buChar char="-"/>
              <a:tabLst>
                <a:tab pos="450215" algn="l"/>
              </a:tabLst>
            </a:pPr>
            <a:r>
              <a:rPr lang="pl-PL" sz="2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wydatki na obsługę długu – 0,50 mln</a:t>
            </a:r>
            <a:endParaRPr lang="pl-P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857F21FB-3D16-2DE9-2BF4-B57DB72D6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79" y="840712"/>
            <a:ext cx="9692565" cy="81110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solidFill>
                  <a:srgbClr val="7030A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wydatki bieżące – 37,42 mln </a:t>
            </a:r>
            <a:b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0721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0A2040E4-07BB-723D-33A5-3CC0200CECBD}"/>
              </a:ext>
            </a:extLst>
          </p:cNvPr>
          <p:cNvSpPr txBox="1"/>
          <p:nvPr/>
        </p:nvSpPr>
        <p:spPr>
          <a:xfrm>
            <a:off x="535858" y="1326382"/>
            <a:ext cx="11120284" cy="5010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2400" kern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Obszary inwestowania:</a:t>
            </a:r>
          </a:p>
          <a:p>
            <a:pPr>
              <a:lnSpc>
                <a:spcPct val="150000"/>
              </a:lnSpc>
            </a:pPr>
            <a:r>
              <a:rPr lang="pl-PL" sz="2400" kern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010 – rolnictwo i łowiectwo – 4,15 mln</a:t>
            </a:r>
          </a:p>
          <a:p>
            <a:pPr>
              <a:lnSpc>
                <a:spcPct val="150000"/>
              </a:lnSpc>
            </a:pPr>
            <a:r>
              <a:rPr lang="pl-PL" sz="2400" kern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600 – transport łączność – 4,28 mln</a:t>
            </a:r>
          </a:p>
          <a:p>
            <a:pPr>
              <a:lnSpc>
                <a:spcPct val="150000"/>
              </a:lnSpc>
            </a:pPr>
            <a:r>
              <a:rPr lang="pl-PL" sz="2400" kern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754 – bezpieczeństwo publiczne i ochrona przeciwpowodziowa – 2,27 mln</a:t>
            </a:r>
          </a:p>
          <a:p>
            <a:pPr>
              <a:lnSpc>
                <a:spcPct val="150000"/>
              </a:lnSpc>
            </a:pPr>
            <a:r>
              <a:rPr lang="pl-PL" sz="2400" kern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801 – oświata i wychowanie – 0,44 tys.</a:t>
            </a:r>
          </a:p>
          <a:p>
            <a:pPr>
              <a:lnSpc>
                <a:spcPct val="150000"/>
              </a:lnSpc>
            </a:pPr>
            <a:r>
              <a:rPr lang="pl-PL" sz="2400" kern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855 – rodzina – 2,18 mln</a:t>
            </a:r>
          </a:p>
          <a:p>
            <a:pPr>
              <a:lnSpc>
                <a:spcPct val="150000"/>
              </a:lnSpc>
            </a:pPr>
            <a:r>
              <a:rPr lang="pl-PL" sz="2400" kern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900 – gospodarka komunalna i ochrona środowiska – 0,31 mln</a:t>
            </a:r>
          </a:p>
          <a:p>
            <a:pPr>
              <a:lnSpc>
                <a:spcPct val="150000"/>
              </a:lnSpc>
            </a:pPr>
            <a:r>
              <a:rPr lang="pl-PL" sz="2400" kern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921 – kultura i ochrona dziedzictwa narodowego – 3,63 mln</a:t>
            </a:r>
          </a:p>
          <a:p>
            <a:pPr>
              <a:lnSpc>
                <a:spcPct val="150000"/>
              </a:lnSpc>
            </a:pPr>
            <a:r>
              <a:rPr lang="pl-PL" sz="2400" kern="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926 – kultura fizyczna – 1,12 mln</a:t>
            </a:r>
            <a:endParaRPr lang="pl-PL" sz="2400" dirty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59B45996-48B8-E8D2-F967-D78520608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426095" cy="716782"/>
          </a:xfrm>
        </p:spPr>
        <p:txBody>
          <a:bodyPr>
            <a:normAutofit fontScale="90000"/>
          </a:bodyPr>
          <a:lstStyle/>
          <a:p>
            <a:pPr algn="ctr"/>
            <a:r>
              <a:rPr lang="pl-PL" kern="0" dirty="0">
                <a:solidFill>
                  <a:srgbClr val="7030A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wydatki majątkowe – 18 374 mln </a:t>
            </a:r>
            <a:br>
              <a:rPr lang="pl-PL" kern="0" dirty="0">
                <a:solidFill>
                  <a:srgbClr val="7030A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650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3EDB0D93-AA97-C15C-D6BF-EA8392DA0E69}"/>
              </a:ext>
            </a:extLst>
          </p:cNvPr>
          <p:cNvSpPr txBox="1"/>
          <p:nvPr/>
        </p:nvSpPr>
        <p:spPr>
          <a:xfrm>
            <a:off x="1675563" y="1495635"/>
            <a:ext cx="8402934" cy="3510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  <a:buNone/>
              <a:tabLst>
                <a:tab pos="450215" algn="l"/>
              </a:tabLst>
            </a:pPr>
            <a:r>
              <a:rPr lang="pl-PL" sz="28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Deficyt budżetowy – 2,24 mln</a:t>
            </a: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buNone/>
              <a:tabLst>
                <a:tab pos="450215" algn="l"/>
              </a:tabLst>
            </a:pPr>
            <a:r>
              <a:rPr lang="pl-PL" sz="28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Przychody – 7,00 mln</a:t>
            </a:r>
          </a:p>
          <a:p>
            <a:pPr marL="1074738" indent="-180975" algn="just">
              <a:lnSpc>
                <a:spcPct val="115000"/>
              </a:lnSpc>
              <a:spcAft>
                <a:spcPts val="1000"/>
              </a:spcAft>
              <a:buFontTx/>
              <a:buChar char="-"/>
              <a:tabLst>
                <a:tab pos="450215" algn="l"/>
              </a:tabLst>
            </a:pPr>
            <a:r>
              <a:rPr lang="pl-PL" sz="28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kredyty – 6,74 mln</a:t>
            </a:r>
          </a:p>
          <a:p>
            <a:pPr marL="1074738" indent="-180975" algn="just">
              <a:lnSpc>
                <a:spcPct val="115000"/>
              </a:lnSpc>
              <a:spcAft>
                <a:spcPts val="1000"/>
              </a:spcAft>
              <a:buFontTx/>
              <a:buChar char="-"/>
              <a:tabLst>
                <a:tab pos="450215" algn="l"/>
              </a:tabLst>
            </a:pPr>
            <a:r>
              <a:rPr lang="pl-PL" sz="28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wolne środki – 0,27 tys.</a:t>
            </a:r>
          </a:p>
          <a:p>
            <a:pPr marL="452438"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8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Rozchody – 4,76 mln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  <a:tabLst>
                <a:tab pos="450215" algn="l"/>
              </a:tabLs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53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08F715C7-48FF-1437-A618-3098946C5B5C}"/>
              </a:ext>
            </a:extLst>
          </p:cNvPr>
          <p:cNvSpPr txBox="1"/>
          <p:nvPr/>
        </p:nvSpPr>
        <p:spPr>
          <a:xfrm>
            <a:off x="561975" y="429696"/>
            <a:ext cx="61055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200" dirty="0"/>
              <a:t>w mln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EA629B14-BC6B-E029-0E0E-E68F4A4B54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630274"/>
              </p:ext>
            </p:extLst>
          </p:nvPr>
        </p:nvGraphicFramePr>
        <p:xfrm>
          <a:off x="677862" y="866775"/>
          <a:ext cx="10380661" cy="5092286"/>
        </p:xfrm>
        <a:graphic>
          <a:graphicData uri="http://schemas.openxmlformats.org/drawingml/2006/table">
            <a:tbl>
              <a:tblPr/>
              <a:tblGrid>
                <a:gridCol w="1605294">
                  <a:extLst>
                    <a:ext uri="{9D8B030D-6E8A-4147-A177-3AD203B41FA5}">
                      <a16:colId xmlns:a16="http://schemas.microsoft.com/office/drawing/2014/main" val="1003511631"/>
                    </a:ext>
                  </a:extLst>
                </a:gridCol>
                <a:gridCol w="857721">
                  <a:extLst>
                    <a:ext uri="{9D8B030D-6E8A-4147-A177-3AD203B41FA5}">
                      <a16:colId xmlns:a16="http://schemas.microsoft.com/office/drawing/2014/main" val="1424275850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3482056034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94057266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1245997749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2769279389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645891507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824762029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401067593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1357659587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600268718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2531937003"/>
                    </a:ext>
                  </a:extLst>
                </a:gridCol>
                <a:gridCol w="719786">
                  <a:extLst>
                    <a:ext uri="{9D8B030D-6E8A-4147-A177-3AD203B41FA5}">
                      <a16:colId xmlns:a16="http://schemas.microsoft.com/office/drawing/2014/main" val="256984114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Wyszczególnienie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2025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2027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2028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2031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787798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Dochody ogółem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56,13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53,55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44,35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45,38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46,76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48,05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49,26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50,51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51,72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52,96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952161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Dochody bieżące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37,57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41,98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43,44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44,88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46,26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47,55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48,76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50,01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51,22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52,46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53,73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285494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Dochody majątkowe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18,56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,91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,50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,50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,50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,50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,50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,50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,50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,50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779211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Wydatki ogółem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63,38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42,50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43,13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43,97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45,60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46,72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47,63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48,98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49,83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51,37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51,87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9551784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Wydatki bieżące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38,07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37,42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38,24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38,81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39,39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39,99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40,58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41,49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42,21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42,84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43,38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43,84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553852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Wydatki majątkowe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25,31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18,37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4,58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9868959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Wynik budżetu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-7,25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-2,24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8031107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Przychody budżetu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00336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Rozchody budżetu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6759938"/>
                  </a:ext>
                </a:extLst>
              </a:tr>
              <a:tr h="4484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Kwota długu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14,17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14,12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11,49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10,33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7,37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3,94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317" marR="9317" marT="9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312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34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89ADB9-012B-1A45-2C81-38C3C248C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Wskaźniki - art. 242 </a:t>
            </a:r>
            <a:r>
              <a:rPr lang="pl-PL" dirty="0" err="1"/>
              <a:t>uofp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AC4D98-0D37-7E03-2215-B8060F423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47A1281-3B1E-0652-914B-569BF872A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45183"/>
              </p:ext>
            </p:extLst>
          </p:nvPr>
        </p:nvGraphicFramePr>
        <p:xfrm>
          <a:off x="411983" y="1692031"/>
          <a:ext cx="11177860" cy="2091690"/>
        </p:xfrm>
        <a:graphic>
          <a:graphicData uri="http://schemas.openxmlformats.org/drawingml/2006/table">
            <a:tbl>
              <a:tblPr/>
              <a:tblGrid>
                <a:gridCol w="1276141">
                  <a:extLst>
                    <a:ext uri="{9D8B030D-6E8A-4147-A177-3AD203B41FA5}">
                      <a16:colId xmlns:a16="http://schemas.microsoft.com/office/drawing/2014/main" val="1264123682"/>
                    </a:ext>
                  </a:extLst>
                </a:gridCol>
                <a:gridCol w="773723">
                  <a:extLst>
                    <a:ext uri="{9D8B030D-6E8A-4147-A177-3AD203B41FA5}">
                      <a16:colId xmlns:a16="http://schemas.microsoft.com/office/drawing/2014/main" val="2777842727"/>
                    </a:ext>
                  </a:extLst>
                </a:gridCol>
                <a:gridCol w="904351">
                  <a:extLst>
                    <a:ext uri="{9D8B030D-6E8A-4147-A177-3AD203B41FA5}">
                      <a16:colId xmlns:a16="http://schemas.microsoft.com/office/drawing/2014/main" val="716531877"/>
                    </a:ext>
                  </a:extLst>
                </a:gridCol>
                <a:gridCol w="874207">
                  <a:extLst>
                    <a:ext uri="{9D8B030D-6E8A-4147-A177-3AD203B41FA5}">
                      <a16:colId xmlns:a16="http://schemas.microsoft.com/office/drawing/2014/main" val="3331421482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val="3124119459"/>
                    </a:ext>
                  </a:extLst>
                </a:gridCol>
                <a:gridCol w="984739">
                  <a:extLst>
                    <a:ext uri="{9D8B030D-6E8A-4147-A177-3AD203B41FA5}">
                      <a16:colId xmlns:a16="http://schemas.microsoft.com/office/drawing/2014/main" val="3703642990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1886399931"/>
                    </a:ext>
                  </a:extLst>
                </a:gridCol>
                <a:gridCol w="894303">
                  <a:extLst>
                    <a:ext uri="{9D8B030D-6E8A-4147-A177-3AD203B41FA5}">
                      <a16:colId xmlns:a16="http://schemas.microsoft.com/office/drawing/2014/main" val="1140982032"/>
                    </a:ext>
                  </a:extLst>
                </a:gridCol>
                <a:gridCol w="864158">
                  <a:extLst>
                    <a:ext uri="{9D8B030D-6E8A-4147-A177-3AD203B41FA5}">
                      <a16:colId xmlns:a16="http://schemas.microsoft.com/office/drawing/2014/main" val="579496762"/>
                    </a:ext>
                  </a:extLst>
                </a:gridCol>
                <a:gridCol w="894304">
                  <a:extLst>
                    <a:ext uri="{9D8B030D-6E8A-4147-A177-3AD203B41FA5}">
                      <a16:colId xmlns:a16="http://schemas.microsoft.com/office/drawing/2014/main" val="371770419"/>
                    </a:ext>
                  </a:extLst>
                </a:gridCol>
                <a:gridCol w="857228">
                  <a:extLst>
                    <a:ext uri="{9D8B030D-6E8A-4147-A177-3AD203B41FA5}">
                      <a16:colId xmlns:a16="http://schemas.microsoft.com/office/drawing/2014/main" val="3944518240"/>
                    </a:ext>
                  </a:extLst>
                </a:gridCol>
                <a:gridCol w="925423">
                  <a:extLst>
                    <a:ext uri="{9D8B030D-6E8A-4147-A177-3AD203B41FA5}">
                      <a16:colId xmlns:a16="http://schemas.microsoft.com/office/drawing/2014/main" val="3879018411"/>
                    </a:ext>
                  </a:extLst>
                </a:gridCol>
              </a:tblGrid>
              <a:tr h="43207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Wyszczególnienie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238125" fontAlgn="ctr">
                        <a:buNone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796830"/>
                  </a:ext>
                </a:extLst>
              </a:tr>
              <a:tr h="129623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Różnica między dochodami bieżącymi a  wydatkami bieżącymi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951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82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AECAB7-D9DC-B2D6-5C94-2B2E7755D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6831"/>
          </a:xfrm>
        </p:spPr>
        <p:txBody>
          <a:bodyPr/>
          <a:lstStyle/>
          <a:p>
            <a:pPr algn="ctr"/>
            <a:r>
              <a:rPr lang="pl-PL" dirty="0"/>
              <a:t>Wskaźniki – art.243 </a:t>
            </a:r>
            <a:r>
              <a:rPr lang="pl-PL" dirty="0" err="1"/>
              <a:t>uofp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CC47E3E9-309F-8FAB-38C9-C7D99CD503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785706"/>
              </p:ext>
            </p:extLst>
          </p:nvPr>
        </p:nvGraphicFramePr>
        <p:xfrm>
          <a:off x="502419" y="1517301"/>
          <a:ext cx="11173774" cy="3014505"/>
        </p:xfrm>
        <a:graphic>
          <a:graphicData uri="http://schemas.openxmlformats.org/drawingml/2006/table">
            <a:tbl>
              <a:tblPr/>
              <a:tblGrid>
                <a:gridCol w="1267482">
                  <a:extLst>
                    <a:ext uri="{9D8B030D-6E8A-4147-A177-3AD203B41FA5}">
                      <a16:colId xmlns:a16="http://schemas.microsoft.com/office/drawing/2014/main" val="453970090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772568647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1346745574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121901422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3778434925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1231190456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3126013421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1471052440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1264610706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563940725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6005545"/>
                    </a:ext>
                  </a:extLst>
                </a:gridCol>
                <a:gridCol w="900572">
                  <a:extLst>
                    <a:ext uri="{9D8B030D-6E8A-4147-A177-3AD203B41FA5}">
                      <a16:colId xmlns:a16="http://schemas.microsoft.com/office/drawing/2014/main" val="695626249"/>
                    </a:ext>
                  </a:extLst>
                </a:gridCol>
              </a:tblGrid>
              <a:tr h="16111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Wyszczególnienie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2026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2027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2028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2029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2030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2031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2032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2033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2034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2035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Prognoza 2036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6144738"/>
                  </a:ext>
                </a:extLst>
              </a:tr>
              <a:tr h="1256840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Wskaźnik spłaty zobowiązań</a:t>
                      </a:r>
                    </a:p>
                    <a:p>
                      <a:pPr algn="ctr" fontAlgn="ctr">
                        <a:buNone/>
                      </a:pP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10,01%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6,83%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4,31%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4,49%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3,59%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3,76%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4,21%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3,73%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4,30%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4,94%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066851"/>
                  </a:ext>
                </a:extLst>
              </a:tr>
              <a:tr h="13866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Dopuszczalny limit spłaty zobowiązań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14,33%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12,27%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10,73%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9,60%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9,08%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9,51%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11,11%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13,45%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15,50%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16,47%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17,33%</a:t>
                      </a:r>
                    </a:p>
                  </a:txBody>
                  <a:tcPr marL="5233" marR="5233" marT="52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210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610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DE7BB2-2919-D13F-8C6C-C3034B682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769" y="780594"/>
            <a:ext cx="10114595" cy="2648406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 dochodów budżetu gminy na 2026 rok</a:t>
            </a:r>
            <a:b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53,55 mln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6562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>
            <a:extLst>
              <a:ext uri="{FF2B5EF4-FFF2-40B4-BE49-F238E27FC236}">
                <a16:creationId xmlns:a16="http://schemas.microsoft.com/office/drawing/2014/main" id="{80E5513C-47AC-807C-E794-5784A92E8F54}"/>
              </a:ext>
            </a:extLst>
          </p:cNvPr>
          <p:cNvSpPr txBox="1"/>
          <p:nvPr/>
        </p:nvSpPr>
        <p:spPr>
          <a:xfrm>
            <a:off x="888158" y="1975713"/>
            <a:ext cx="10626508" cy="3798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PIT – 14,34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CIT – 0,19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subwencja – 11,75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dotacje i środki na cele bieżące – 3,02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podatki i opłaty – 6,78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dochody z majątku – 0,33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pozostałe – 1,58 mln </a:t>
            </a:r>
            <a:endParaRPr lang="pl-PL" sz="2400" dirty="0"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A6EC0668-887F-4C1A-45CE-DB26C6F49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752855" cy="76702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solidFill>
                  <a:srgbClr val="7030A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dochody bieżące – 38,0 mln </a:t>
            </a:r>
            <a:b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3124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1D7DB478-EFEE-D75B-1E7C-429F92101B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6745378"/>
              </p:ext>
            </p:extLst>
          </p:nvPr>
        </p:nvGraphicFramePr>
        <p:xfrm>
          <a:off x="1552575" y="771525"/>
          <a:ext cx="8158163" cy="482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2207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F89ECFA5-D0A6-1F34-CAC8-7FAE134B02F7}"/>
              </a:ext>
            </a:extLst>
          </p:cNvPr>
          <p:cNvSpPr txBox="1"/>
          <p:nvPr/>
        </p:nvSpPr>
        <p:spPr>
          <a:xfrm>
            <a:off x="677334" y="1930400"/>
            <a:ext cx="10392696" cy="32456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pl-PL" sz="24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dochody ze sprzedaży mienia – 0,17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środki z Rządowego Funduszu Polski ład – 11,35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środki przeciwdziałania COVID-19 – 0,40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dotacje na realizację zadań z udziałem środków UE – 1,49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środki z RF</a:t>
            </a:r>
            <a:r>
              <a:rPr lang="pl-PL" sz="2400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RD – 1,3 mln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pl-PL" sz="24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pozostałe środki na inwestycje – 0,85 mln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4E8ABF42-AE19-E581-556E-DE0F54AFC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81066" cy="79716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>
                <a:solidFill>
                  <a:srgbClr val="7030A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dochody majątkowe -15,56 mln </a:t>
            </a:r>
            <a:b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5451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D5C07DB0-245B-8D1C-696F-843899A57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512" y="1970314"/>
            <a:ext cx="9903580" cy="2917371"/>
          </a:xfrm>
        </p:spPr>
        <p:txBody>
          <a:bodyPr/>
          <a:lstStyle/>
          <a:p>
            <a:pPr algn="ctr"/>
            <a: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 wydatków budżetu gminy na 2026 rok  </a:t>
            </a:r>
            <a:b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55,80 mln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755009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291</TotalTime>
  <Words>639</Words>
  <Application>Microsoft Office PowerPoint</Application>
  <PresentationFormat>Panoramiczny</PresentationFormat>
  <Paragraphs>256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Trebuchet MS</vt:lpstr>
      <vt:lpstr>Wingdings 3</vt:lpstr>
      <vt:lpstr>Faseta</vt:lpstr>
      <vt:lpstr>Wieloletnia Prognoza Finansowa Gminy Latowicz na lata 2026-2036 i budżet 2026</vt:lpstr>
      <vt:lpstr>Prezentacja programu PowerPoint</vt:lpstr>
      <vt:lpstr>Wskaźniki - art. 242 uofp </vt:lpstr>
      <vt:lpstr>Wskaźniki – art.243 uofp</vt:lpstr>
      <vt:lpstr>Plan dochodów budżetu gminy na 2026 rok  53,55 mln</vt:lpstr>
      <vt:lpstr>dochody bieżące – 38,0 mln  </vt:lpstr>
      <vt:lpstr>Prezentacja programu PowerPoint</vt:lpstr>
      <vt:lpstr>dochody majątkowe -15,56 mln  </vt:lpstr>
      <vt:lpstr>Plan wydatków budżetu gminy na 2026 rok    55,80 mln</vt:lpstr>
      <vt:lpstr>wydatki bieżące – 37,42 mln  </vt:lpstr>
      <vt:lpstr>wydatki majątkowe – 18 374 mln  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Strzelec</dc:creator>
  <cp:lastModifiedBy>Anna Strzelec</cp:lastModifiedBy>
  <cp:revision>8</cp:revision>
  <dcterms:created xsi:type="dcterms:W3CDTF">2025-12-18T13:08:16Z</dcterms:created>
  <dcterms:modified xsi:type="dcterms:W3CDTF">2025-12-19T07:40:50Z</dcterms:modified>
</cp:coreProperties>
</file>