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80" r:id="rId22"/>
    <p:sldId id="277" r:id="rId23"/>
    <p:sldId id="278" r:id="rId24"/>
    <p:sldId id="279" r:id="rId25"/>
  </p:sldIdLst>
  <p:sldSz cx="18288000" cy="10287000"/>
  <p:notesSz cx="6735763" cy="9866313"/>
  <p:embeddedFontLst>
    <p:embeddedFont>
      <p:font typeface="Poppins" panose="00000500000000000000" pitchFamily="2" charset="-18"/>
      <p:regular r:id="rId26"/>
      <p:bold r:id="rId27"/>
    </p:embeddedFont>
    <p:embeddedFont>
      <p:font typeface="Poppins Bold" panose="00000800000000000000" charset="-18"/>
      <p:regular r:id="rId28"/>
    </p:embeddedFont>
    <p:embeddedFont>
      <p:font typeface="Poppins Medium" panose="00000600000000000000" pitchFamily="2" charset="-18"/>
      <p:regular r:id="rId29"/>
    </p:embeddedFont>
    <p:embeddedFont>
      <p:font typeface="Poppins Semi-Bold" panose="020B0604020202020204" charset="-18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581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2.svg"/><Relationship Id="rId7" Type="http://schemas.openxmlformats.org/officeDocument/2006/relationships/image" Target="../media/image6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2.svg"/><Relationship Id="rId7" Type="http://schemas.openxmlformats.org/officeDocument/2006/relationships/image" Target="../media/image7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Relationship Id="rId9" Type="http://schemas.openxmlformats.org/officeDocument/2006/relationships/image" Target="../media/image7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6.svg"/><Relationship Id="rId7" Type="http://schemas.openxmlformats.org/officeDocument/2006/relationships/image" Target="../media/image22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82.svg"/><Relationship Id="rId5" Type="http://schemas.openxmlformats.org/officeDocument/2006/relationships/image" Target="../media/image78.svg"/><Relationship Id="rId10" Type="http://schemas.openxmlformats.org/officeDocument/2006/relationships/image" Target="../media/image81.png"/><Relationship Id="rId4" Type="http://schemas.openxmlformats.org/officeDocument/2006/relationships/image" Target="../media/image77.png"/><Relationship Id="rId9" Type="http://schemas.openxmlformats.org/officeDocument/2006/relationships/image" Target="../media/image8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7" Type="http://schemas.openxmlformats.org/officeDocument/2006/relationships/image" Target="../media/image88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sv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80065" y="-461512"/>
            <a:ext cx="7412723" cy="11210025"/>
            <a:chOff x="0" y="0"/>
            <a:chExt cx="1952322" cy="29524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2322" cy="2952435"/>
            </a:xfrm>
            <a:custGeom>
              <a:avLst/>
              <a:gdLst/>
              <a:ahLst/>
              <a:cxnLst/>
              <a:rect l="l" t="t" r="r" b="b"/>
              <a:pathLst>
                <a:path w="1952322" h="2952435">
                  <a:moveTo>
                    <a:pt x="0" y="0"/>
                  </a:moveTo>
                  <a:lnTo>
                    <a:pt x="1952322" y="0"/>
                  </a:lnTo>
                  <a:lnTo>
                    <a:pt x="1952322" y="2952435"/>
                  </a:lnTo>
                  <a:lnTo>
                    <a:pt x="0" y="2952435"/>
                  </a:lnTo>
                  <a:close/>
                </a:path>
              </a:pathLst>
            </a:custGeom>
            <a:solidFill>
              <a:srgbClr val="0F654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952322" cy="30000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809361" y="3253281"/>
            <a:ext cx="10724565" cy="3780438"/>
            <a:chOff x="0" y="0"/>
            <a:chExt cx="1276328" cy="4499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76328" cy="449909"/>
            </a:xfrm>
            <a:custGeom>
              <a:avLst/>
              <a:gdLst/>
              <a:ahLst/>
              <a:cxnLst/>
              <a:rect l="l" t="t" r="r" b="b"/>
              <a:pathLst>
                <a:path w="1276328" h="449909">
                  <a:moveTo>
                    <a:pt x="425673" y="19070"/>
                  </a:moveTo>
                  <a:cubicBezTo>
                    <a:pt x="490895" y="7556"/>
                    <a:pt x="565497" y="0"/>
                    <a:pt x="638508" y="0"/>
                  </a:cubicBezTo>
                  <a:cubicBezTo>
                    <a:pt x="711521" y="0"/>
                    <a:pt x="781778" y="6476"/>
                    <a:pt x="846522" y="17990"/>
                  </a:cubicBezTo>
                  <a:cubicBezTo>
                    <a:pt x="847902" y="18350"/>
                    <a:pt x="849278" y="18350"/>
                    <a:pt x="850655" y="18710"/>
                  </a:cubicBezTo>
                  <a:cubicBezTo>
                    <a:pt x="1093798" y="64765"/>
                    <a:pt x="1272884" y="186379"/>
                    <a:pt x="1276328" y="320441"/>
                  </a:cubicBezTo>
                  <a:lnTo>
                    <a:pt x="1276328" y="449909"/>
                  </a:lnTo>
                  <a:lnTo>
                    <a:pt x="0" y="449909"/>
                  </a:lnTo>
                  <a:lnTo>
                    <a:pt x="0" y="320537"/>
                  </a:lnTo>
                  <a:cubicBezTo>
                    <a:pt x="3444" y="185660"/>
                    <a:pt x="179774" y="64045"/>
                    <a:pt x="425673" y="1907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79375"/>
              <a:ext cx="1276328" cy="370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536287" y="1916632"/>
            <a:ext cx="6987594" cy="6960299"/>
            <a:chOff x="0" y="0"/>
            <a:chExt cx="6502400" cy="6477000"/>
          </a:xfrm>
        </p:grpSpPr>
        <p:sp>
          <p:nvSpPr>
            <p:cNvPr id="9" name="Freeform 9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2"/>
              <a:stretch>
                <a:fillRect l="223" t="-25056" r="223" b="-2505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521471" y="1118696"/>
            <a:ext cx="5057521" cy="7800864"/>
          </a:xfrm>
          <a:custGeom>
            <a:avLst/>
            <a:gdLst/>
            <a:ahLst/>
            <a:cxnLst/>
            <a:rect l="l" t="t" r="r" b="b"/>
            <a:pathLst>
              <a:path w="5057521" h="7800864">
                <a:moveTo>
                  <a:pt x="0" y="0"/>
                </a:moveTo>
                <a:lnTo>
                  <a:pt x="5057521" y="0"/>
                </a:lnTo>
                <a:lnTo>
                  <a:pt x="5057521" y="7800864"/>
                </a:lnTo>
                <a:lnTo>
                  <a:pt x="0" y="78008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5462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033992" y="6507905"/>
            <a:ext cx="4307894" cy="2411655"/>
          </a:xfrm>
          <a:custGeom>
            <a:avLst/>
            <a:gdLst/>
            <a:ahLst/>
            <a:cxnLst/>
            <a:rect l="l" t="t" r="r" b="b"/>
            <a:pathLst>
              <a:path w="4307894" h="2411655">
                <a:moveTo>
                  <a:pt x="0" y="0"/>
                </a:moveTo>
                <a:lnTo>
                  <a:pt x="4307894" y="0"/>
                </a:lnTo>
                <a:lnTo>
                  <a:pt x="4307894" y="2411655"/>
                </a:lnTo>
                <a:lnTo>
                  <a:pt x="0" y="24116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1536" t="-223465"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2713589" y="7538057"/>
            <a:ext cx="8448682" cy="1504754"/>
          </a:xfrm>
          <a:custGeom>
            <a:avLst/>
            <a:gdLst/>
            <a:ahLst/>
            <a:cxnLst/>
            <a:rect l="l" t="t" r="r" b="b"/>
            <a:pathLst>
              <a:path w="8448682" h="1504754">
                <a:moveTo>
                  <a:pt x="8448682" y="0"/>
                </a:moveTo>
                <a:lnTo>
                  <a:pt x="0" y="0"/>
                </a:lnTo>
                <a:lnTo>
                  <a:pt x="0" y="1504754"/>
                </a:lnTo>
                <a:lnTo>
                  <a:pt x="8448682" y="1504754"/>
                </a:lnTo>
                <a:lnTo>
                  <a:pt x="844868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5840"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0204571" y="7531610"/>
            <a:ext cx="8448682" cy="1504754"/>
          </a:xfrm>
          <a:custGeom>
            <a:avLst/>
            <a:gdLst/>
            <a:ahLst/>
            <a:cxnLst/>
            <a:rect l="l" t="t" r="r" b="b"/>
            <a:pathLst>
              <a:path w="8448682" h="1504754">
                <a:moveTo>
                  <a:pt x="8448682" y="0"/>
                </a:moveTo>
                <a:lnTo>
                  <a:pt x="0" y="0"/>
                </a:lnTo>
                <a:lnTo>
                  <a:pt x="0" y="1504754"/>
                </a:lnTo>
                <a:lnTo>
                  <a:pt x="8448682" y="1504754"/>
                </a:lnTo>
                <a:lnTo>
                  <a:pt x="844868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5840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475152" y="2212969"/>
            <a:ext cx="1591584" cy="1444362"/>
          </a:xfrm>
          <a:custGeom>
            <a:avLst/>
            <a:gdLst/>
            <a:ahLst/>
            <a:cxnLst/>
            <a:rect l="l" t="t" r="r" b="b"/>
            <a:pathLst>
              <a:path w="1591584" h="1444362">
                <a:moveTo>
                  <a:pt x="0" y="0"/>
                </a:moveTo>
                <a:lnTo>
                  <a:pt x="1591584" y="0"/>
                </a:lnTo>
                <a:lnTo>
                  <a:pt x="1591584" y="1444362"/>
                </a:lnTo>
                <a:lnTo>
                  <a:pt x="0" y="14443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616311" y="-870628"/>
            <a:ext cx="4467763" cy="5957017"/>
          </a:xfrm>
          <a:custGeom>
            <a:avLst/>
            <a:gdLst/>
            <a:ahLst/>
            <a:cxnLst/>
            <a:rect l="l" t="t" r="r" b="b"/>
            <a:pathLst>
              <a:path w="4467763" h="5957017">
                <a:moveTo>
                  <a:pt x="0" y="0"/>
                </a:moveTo>
                <a:lnTo>
                  <a:pt x="4467763" y="0"/>
                </a:lnTo>
                <a:lnTo>
                  <a:pt x="4467763" y="5957017"/>
                </a:lnTo>
                <a:lnTo>
                  <a:pt x="0" y="595701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8128606" y="3594232"/>
            <a:ext cx="10524648" cy="2991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b="1">
                <a:solidFill>
                  <a:srgbClr val="19161A"/>
                </a:solidFill>
                <a:latin typeface="Poppins Bold"/>
                <a:ea typeface="Poppins Bold"/>
                <a:cs typeface="Poppins Bold"/>
                <a:sym typeface="Poppins Bold"/>
              </a:rPr>
              <a:t>LOKALNA ORGANIZACJA TURYSTYCZNA </a:t>
            </a:r>
          </a:p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b="1">
                <a:solidFill>
                  <a:srgbClr val="19161A"/>
                </a:solidFill>
                <a:latin typeface="Poppins Bold"/>
                <a:ea typeface="Poppins Bold"/>
                <a:cs typeface="Poppins Bold"/>
                <a:sym typeface="Poppins Bold"/>
              </a:rPr>
              <a:t>ZIEMI MIŃSKIEJ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697274" y="7759549"/>
            <a:ext cx="7386800" cy="90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093"/>
              </a:lnSpc>
              <a:spcBef>
                <a:spcPct val="0"/>
              </a:spcBef>
            </a:pPr>
            <a:r>
              <a:rPr lang="en-US" sz="5067" b="1">
                <a:solidFill>
                  <a:srgbClr val="10664A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Tak blisko, tak pięknie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9189" y="1379902"/>
            <a:ext cx="17633154" cy="8410826"/>
            <a:chOff x="0" y="0"/>
            <a:chExt cx="23510872" cy="1121443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883" b="7883"/>
            <a:stretch>
              <a:fillRect/>
            </a:stretch>
          </p:blipFill>
          <p:spPr>
            <a:xfrm>
              <a:off x="0" y="0"/>
              <a:ext cx="11684458" cy="553624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4455" b="14455"/>
            <a:stretch>
              <a:fillRect/>
            </a:stretch>
          </p:blipFill>
          <p:spPr>
            <a:xfrm>
              <a:off x="11826413" y="0"/>
              <a:ext cx="11684458" cy="553624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14455" b="14455"/>
            <a:stretch>
              <a:fillRect/>
            </a:stretch>
          </p:blipFill>
          <p:spPr>
            <a:xfrm>
              <a:off x="0" y="5678195"/>
              <a:ext cx="11684458" cy="553624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14455" b="14455"/>
            <a:stretch>
              <a:fillRect/>
            </a:stretch>
          </p:blipFill>
          <p:spPr>
            <a:xfrm>
              <a:off x="11826413" y="5678195"/>
              <a:ext cx="11684458" cy="5536240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36469" y="51435"/>
            <a:ext cx="18218593" cy="977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5400" b="1">
                <a:solidFill>
                  <a:srgbClr val="0F6549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Rajdy rowerowe w formie gier terenowych i nie tylko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5813" y="1902403"/>
            <a:ext cx="5479983" cy="7124487"/>
            <a:chOff x="0" y="0"/>
            <a:chExt cx="4884266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5536" cy="6350000"/>
            </a:xfrm>
            <a:custGeom>
              <a:avLst/>
              <a:gdLst/>
              <a:ahLst/>
              <a:cxnLst/>
              <a:rect l="l" t="t" r="r" b="b"/>
              <a:pathLst>
                <a:path w="4885536" h="6350000">
                  <a:moveTo>
                    <a:pt x="4603909" y="0"/>
                  </a:moveTo>
                  <a:lnTo>
                    <a:pt x="280357" y="0"/>
                  </a:lnTo>
                  <a:cubicBezTo>
                    <a:pt x="125037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25037" y="6350000"/>
                    <a:pt x="280357" y="6350000"/>
                  </a:cubicBezTo>
                  <a:lnTo>
                    <a:pt x="4604886" y="6350000"/>
                  </a:lnTo>
                  <a:cubicBezTo>
                    <a:pt x="4759229" y="6350000"/>
                    <a:pt x="4885536" y="6187440"/>
                    <a:pt x="4885536" y="5985510"/>
                  </a:cubicBezTo>
                  <a:lnTo>
                    <a:pt x="4885536" y="364490"/>
                  </a:lnTo>
                  <a:cubicBezTo>
                    <a:pt x="4884266" y="162560"/>
                    <a:pt x="4759229" y="0"/>
                    <a:pt x="4603909" y="0"/>
                  </a:cubicBezTo>
                  <a:close/>
                </a:path>
              </a:pathLst>
            </a:custGeom>
            <a:blipFill>
              <a:blip r:embed="rId2"/>
              <a:stretch>
                <a:fillRect l="-36314" r="-36314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6404009" y="1902403"/>
            <a:ext cx="5479983" cy="7124487"/>
            <a:chOff x="0" y="0"/>
            <a:chExt cx="4884266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85536" cy="6350000"/>
            </a:xfrm>
            <a:custGeom>
              <a:avLst/>
              <a:gdLst/>
              <a:ahLst/>
              <a:cxnLst/>
              <a:rect l="l" t="t" r="r" b="b"/>
              <a:pathLst>
                <a:path w="4885536" h="6350000">
                  <a:moveTo>
                    <a:pt x="4603909" y="0"/>
                  </a:moveTo>
                  <a:lnTo>
                    <a:pt x="280357" y="0"/>
                  </a:lnTo>
                  <a:cubicBezTo>
                    <a:pt x="125037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25037" y="6350000"/>
                    <a:pt x="280357" y="6350000"/>
                  </a:cubicBezTo>
                  <a:lnTo>
                    <a:pt x="4604886" y="6350000"/>
                  </a:lnTo>
                  <a:cubicBezTo>
                    <a:pt x="4759229" y="6350000"/>
                    <a:pt x="4885536" y="6187440"/>
                    <a:pt x="4885536" y="5985510"/>
                  </a:cubicBezTo>
                  <a:lnTo>
                    <a:pt x="4885536" y="364490"/>
                  </a:lnTo>
                  <a:cubicBezTo>
                    <a:pt x="4884266" y="162560"/>
                    <a:pt x="4759229" y="0"/>
                    <a:pt x="4603909" y="0"/>
                  </a:cubicBezTo>
                  <a:close/>
                </a:path>
              </a:pathLst>
            </a:custGeom>
            <a:blipFill>
              <a:blip r:embed="rId3"/>
              <a:stretch>
                <a:fillRect t="-7717" b="-7717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2362204" y="1902403"/>
            <a:ext cx="5479983" cy="7124487"/>
            <a:chOff x="0" y="0"/>
            <a:chExt cx="4884266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85536" cy="6350000"/>
            </a:xfrm>
            <a:custGeom>
              <a:avLst/>
              <a:gdLst/>
              <a:ahLst/>
              <a:cxnLst/>
              <a:rect l="l" t="t" r="r" b="b"/>
              <a:pathLst>
                <a:path w="4885536" h="6350000">
                  <a:moveTo>
                    <a:pt x="4603909" y="0"/>
                  </a:moveTo>
                  <a:lnTo>
                    <a:pt x="280357" y="0"/>
                  </a:lnTo>
                  <a:cubicBezTo>
                    <a:pt x="125037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25037" y="6350000"/>
                    <a:pt x="280357" y="6350000"/>
                  </a:cubicBezTo>
                  <a:lnTo>
                    <a:pt x="4604886" y="6350000"/>
                  </a:lnTo>
                  <a:cubicBezTo>
                    <a:pt x="4759229" y="6350000"/>
                    <a:pt x="4885536" y="6187440"/>
                    <a:pt x="4885536" y="5985510"/>
                  </a:cubicBezTo>
                  <a:lnTo>
                    <a:pt x="4885536" y="364490"/>
                  </a:lnTo>
                  <a:cubicBezTo>
                    <a:pt x="4884266" y="162560"/>
                    <a:pt x="4759229" y="0"/>
                    <a:pt x="4603909" y="0"/>
                  </a:cubicBezTo>
                  <a:close/>
                </a:path>
              </a:pathLst>
            </a:custGeom>
            <a:blipFill>
              <a:blip r:embed="rId4"/>
              <a:stretch>
                <a:fillRect l="-92944" t="-1266" r="-10489" b="-3052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0" y="327543"/>
            <a:ext cx="18288000" cy="1010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b="1">
                <a:solidFill>
                  <a:srgbClr val="0F6549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Pikniki motocyklowe i historyczne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9401" y="129140"/>
            <a:ext cx="17743971" cy="2564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799" b="1">
                <a:solidFill>
                  <a:srgbClr val="10664A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Przegląd Teatrów Amatorskich „Chodź na scenę” </a:t>
            </a:r>
          </a:p>
          <a:p>
            <a:pPr algn="ctr">
              <a:lnSpc>
                <a:spcPts val="6719"/>
              </a:lnSpc>
            </a:pPr>
            <a:r>
              <a:rPr lang="en-US" sz="4799" b="1">
                <a:solidFill>
                  <a:srgbClr val="10664A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oraz cykl spektakli teatrów amatorskich </a:t>
            </a:r>
          </a:p>
          <a:p>
            <a:pPr algn="ctr">
              <a:lnSpc>
                <a:spcPts val="6719"/>
              </a:lnSpc>
            </a:pPr>
            <a:r>
              <a:rPr lang="en-US" sz="4799" b="1">
                <a:solidFill>
                  <a:srgbClr val="10664A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„Wyjdź na sceny powiatu mińskiego”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369401" y="2842089"/>
            <a:ext cx="5479983" cy="7124487"/>
            <a:chOff x="0" y="0"/>
            <a:chExt cx="4884266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85536" cy="6350000"/>
            </a:xfrm>
            <a:custGeom>
              <a:avLst/>
              <a:gdLst/>
              <a:ahLst/>
              <a:cxnLst/>
              <a:rect l="l" t="t" r="r" b="b"/>
              <a:pathLst>
                <a:path w="4885536" h="6350000">
                  <a:moveTo>
                    <a:pt x="4603909" y="0"/>
                  </a:moveTo>
                  <a:lnTo>
                    <a:pt x="280357" y="0"/>
                  </a:lnTo>
                  <a:cubicBezTo>
                    <a:pt x="125037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25037" y="6350000"/>
                    <a:pt x="280357" y="6350000"/>
                  </a:cubicBezTo>
                  <a:lnTo>
                    <a:pt x="4604886" y="6350000"/>
                  </a:lnTo>
                  <a:cubicBezTo>
                    <a:pt x="4759229" y="6350000"/>
                    <a:pt x="4885536" y="6187440"/>
                    <a:pt x="4885536" y="5985510"/>
                  </a:cubicBezTo>
                  <a:lnTo>
                    <a:pt x="4885536" y="364490"/>
                  </a:lnTo>
                  <a:cubicBezTo>
                    <a:pt x="4884266" y="162560"/>
                    <a:pt x="4759229" y="0"/>
                    <a:pt x="4603909" y="0"/>
                  </a:cubicBezTo>
                  <a:close/>
                </a:path>
              </a:pathLst>
            </a:custGeom>
            <a:blipFill>
              <a:blip r:embed="rId2"/>
              <a:stretch>
                <a:fillRect l="-65533" r="-65533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327596" y="2842089"/>
            <a:ext cx="5479983" cy="7124487"/>
            <a:chOff x="0" y="0"/>
            <a:chExt cx="4884266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85536" cy="6350000"/>
            </a:xfrm>
            <a:custGeom>
              <a:avLst/>
              <a:gdLst/>
              <a:ahLst/>
              <a:cxnLst/>
              <a:rect l="l" t="t" r="r" b="b"/>
              <a:pathLst>
                <a:path w="4885536" h="6350000">
                  <a:moveTo>
                    <a:pt x="4603909" y="0"/>
                  </a:moveTo>
                  <a:lnTo>
                    <a:pt x="280357" y="0"/>
                  </a:lnTo>
                  <a:cubicBezTo>
                    <a:pt x="125037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25037" y="6350000"/>
                    <a:pt x="280357" y="6350000"/>
                  </a:cubicBezTo>
                  <a:lnTo>
                    <a:pt x="4604886" y="6350000"/>
                  </a:lnTo>
                  <a:cubicBezTo>
                    <a:pt x="4759229" y="6350000"/>
                    <a:pt x="4885536" y="6187440"/>
                    <a:pt x="4885536" y="5985510"/>
                  </a:cubicBezTo>
                  <a:lnTo>
                    <a:pt x="4885536" y="364490"/>
                  </a:lnTo>
                  <a:cubicBezTo>
                    <a:pt x="4884266" y="162560"/>
                    <a:pt x="4759229" y="0"/>
                    <a:pt x="4603909" y="0"/>
                  </a:cubicBezTo>
                  <a:close/>
                </a:path>
              </a:pathLst>
            </a:custGeom>
            <a:blipFill>
              <a:blip r:embed="rId3"/>
              <a:stretch>
                <a:fillRect l="-36313" r="-36313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2285792" y="2842089"/>
            <a:ext cx="5479983" cy="7124487"/>
            <a:chOff x="0" y="0"/>
            <a:chExt cx="4884266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85536" cy="6350000"/>
            </a:xfrm>
            <a:custGeom>
              <a:avLst/>
              <a:gdLst/>
              <a:ahLst/>
              <a:cxnLst/>
              <a:rect l="l" t="t" r="r" b="b"/>
              <a:pathLst>
                <a:path w="4885536" h="6350000">
                  <a:moveTo>
                    <a:pt x="4603909" y="0"/>
                  </a:moveTo>
                  <a:lnTo>
                    <a:pt x="280357" y="0"/>
                  </a:lnTo>
                  <a:cubicBezTo>
                    <a:pt x="125037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25037" y="6350000"/>
                    <a:pt x="280357" y="6350000"/>
                  </a:cubicBezTo>
                  <a:lnTo>
                    <a:pt x="4604886" y="6350000"/>
                  </a:lnTo>
                  <a:cubicBezTo>
                    <a:pt x="4759229" y="6350000"/>
                    <a:pt x="4885536" y="6187440"/>
                    <a:pt x="4885536" y="5985510"/>
                  </a:cubicBezTo>
                  <a:lnTo>
                    <a:pt x="4885536" y="364490"/>
                  </a:lnTo>
                  <a:cubicBezTo>
                    <a:pt x="4884266" y="162560"/>
                    <a:pt x="4759229" y="0"/>
                    <a:pt x="4603909" y="0"/>
                  </a:cubicBezTo>
                  <a:close/>
                </a:path>
              </a:pathLst>
            </a:custGeom>
            <a:blipFill>
              <a:blip r:embed="rId4"/>
              <a:stretch>
                <a:fillRect l="-65533" r="-65533"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182880"/>
            <a:ext cx="18288000" cy="1457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b="1">
                <a:solidFill>
                  <a:srgbClr val="10664A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Warsztaty świąteczne dla dzieci </a:t>
            </a:r>
          </a:p>
          <a:p>
            <a:pPr algn="ctr">
              <a:lnSpc>
                <a:spcPts val="5740"/>
              </a:lnSpc>
            </a:pPr>
            <a:r>
              <a:rPr lang="en-US" sz="4100" b="1">
                <a:solidFill>
                  <a:srgbClr val="10664A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- na zlecenie Jednostek Samorządu Terytorialnego, firm, organizacji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445813" y="2133813"/>
            <a:ext cx="5479983" cy="7124487"/>
            <a:chOff x="0" y="0"/>
            <a:chExt cx="4884266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85536" cy="6350000"/>
            </a:xfrm>
            <a:custGeom>
              <a:avLst/>
              <a:gdLst/>
              <a:ahLst/>
              <a:cxnLst/>
              <a:rect l="l" t="t" r="r" b="b"/>
              <a:pathLst>
                <a:path w="4885536" h="6350000">
                  <a:moveTo>
                    <a:pt x="4603909" y="0"/>
                  </a:moveTo>
                  <a:lnTo>
                    <a:pt x="280357" y="0"/>
                  </a:lnTo>
                  <a:cubicBezTo>
                    <a:pt x="125037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25037" y="6350000"/>
                    <a:pt x="280357" y="6350000"/>
                  </a:cubicBezTo>
                  <a:lnTo>
                    <a:pt x="4604886" y="6350000"/>
                  </a:lnTo>
                  <a:cubicBezTo>
                    <a:pt x="4759229" y="6350000"/>
                    <a:pt x="4885536" y="6187440"/>
                    <a:pt x="4885536" y="5985510"/>
                  </a:cubicBezTo>
                  <a:lnTo>
                    <a:pt x="4885536" y="364490"/>
                  </a:lnTo>
                  <a:cubicBezTo>
                    <a:pt x="4884266" y="162560"/>
                    <a:pt x="4759229" y="0"/>
                    <a:pt x="4603909" y="0"/>
                  </a:cubicBezTo>
                  <a:close/>
                </a:path>
              </a:pathLst>
            </a:custGeom>
            <a:blipFill>
              <a:blip r:embed="rId2"/>
              <a:stretch>
                <a:fillRect t="-1291" b="-1291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404009" y="2133813"/>
            <a:ext cx="5479983" cy="7124487"/>
            <a:chOff x="0" y="0"/>
            <a:chExt cx="4884266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85536" cy="6350000"/>
            </a:xfrm>
            <a:custGeom>
              <a:avLst/>
              <a:gdLst/>
              <a:ahLst/>
              <a:cxnLst/>
              <a:rect l="l" t="t" r="r" b="b"/>
              <a:pathLst>
                <a:path w="4885536" h="6350000">
                  <a:moveTo>
                    <a:pt x="4603909" y="0"/>
                  </a:moveTo>
                  <a:lnTo>
                    <a:pt x="280357" y="0"/>
                  </a:lnTo>
                  <a:cubicBezTo>
                    <a:pt x="125037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25037" y="6350000"/>
                    <a:pt x="280357" y="6350000"/>
                  </a:cubicBezTo>
                  <a:lnTo>
                    <a:pt x="4604886" y="6350000"/>
                  </a:lnTo>
                  <a:cubicBezTo>
                    <a:pt x="4759229" y="6350000"/>
                    <a:pt x="4885536" y="6187440"/>
                    <a:pt x="4885536" y="5985510"/>
                  </a:cubicBezTo>
                  <a:lnTo>
                    <a:pt x="4885536" y="364490"/>
                  </a:lnTo>
                  <a:cubicBezTo>
                    <a:pt x="4884266" y="162560"/>
                    <a:pt x="4759229" y="0"/>
                    <a:pt x="4603909" y="0"/>
                  </a:cubicBezTo>
                  <a:close/>
                </a:path>
              </a:pathLst>
            </a:custGeom>
            <a:blipFill>
              <a:blip r:embed="rId3"/>
              <a:stretch>
                <a:fillRect t="-1291" b="-1291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2362204" y="2133813"/>
            <a:ext cx="5479983" cy="7124487"/>
            <a:chOff x="0" y="0"/>
            <a:chExt cx="4884266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85536" cy="6350000"/>
            </a:xfrm>
            <a:custGeom>
              <a:avLst/>
              <a:gdLst/>
              <a:ahLst/>
              <a:cxnLst/>
              <a:rect l="l" t="t" r="r" b="b"/>
              <a:pathLst>
                <a:path w="4885536" h="6350000">
                  <a:moveTo>
                    <a:pt x="4603909" y="0"/>
                  </a:moveTo>
                  <a:lnTo>
                    <a:pt x="280357" y="0"/>
                  </a:lnTo>
                  <a:cubicBezTo>
                    <a:pt x="125037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25037" y="6350000"/>
                    <a:pt x="280357" y="6350000"/>
                  </a:cubicBezTo>
                  <a:lnTo>
                    <a:pt x="4604886" y="6350000"/>
                  </a:lnTo>
                  <a:cubicBezTo>
                    <a:pt x="4759229" y="6350000"/>
                    <a:pt x="4885536" y="6187440"/>
                    <a:pt x="4885536" y="5985510"/>
                  </a:cubicBezTo>
                  <a:lnTo>
                    <a:pt x="4885536" y="364490"/>
                  </a:lnTo>
                  <a:cubicBezTo>
                    <a:pt x="4884266" y="162560"/>
                    <a:pt x="4759229" y="0"/>
                    <a:pt x="4603909" y="0"/>
                  </a:cubicBezTo>
                  <a:close/>
                </a:path>
              </a:pathLst>
            </a:custGeom>
            <a:blipFill>
              <a:blip r:embed="rId4"/>
              <a:stretch>
                <a:fillRect t="-1291" b="-1291"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1581597" y="2188242"/>
            <a:ext cx="11131109" cy="5910515"/>
            <a:chOff x="0" y="0"/>
            <a:chExt cx="1535905" cy="8155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5905" cy="815551"/>
            </a:xfrm>
            <a:custGeom>
              <a:avLst/>
              <a:gdLst/>
              <a:ahLst/>
              <a:cxnLst/>
              <a:rect l="l" t="t" r="r" b="b"/>
              <a:pathLst>
                <a:path w="1535905" h="815551">
                  <a:moveTo>
                    <a:pt x="512245" y="19070"/>
                  </a:moveTo>
                  <a:cubicBezTo>
                    <a:pt x="590733" y="7556"/>
                    <a:pt x="680506" y="0"/>
                    <a:pt x="768366" y="0"/>
                  </a:cubicBezTo>
                  <a:cubicBezTo>
                    <a:pt x="856229" y="0"/>
                    <a:pt x="940774" y="6476"/>
                    <a:pt x="1018686" y="17990"/>
                  </a:cubicBezTo>
                  <a:cubicBezTo>
                    <a:pt x="1020346" y="18350"/>
                    <a:pt x="1022003" y="18350"/>
                    <a:pt x="1023660" y="18710"/>
                  </a:cubicBezTo>
                  <a:cubicBezTo>
                    <a:pt x="1316253" y="64765"/>
                    <a:pt x="1531761" y="186379"/>
                    <a:pt x="1535905" y="328563"/>
                  </a:cubicBezTo>
                  <a:lnTo>
                    <a:pt x="1535905" y="815551"/>
                  </a:lnTo>
                  <a:lnTo>
                    <a:pt x="0" y="815551"/>
                  </a:lnTo>
                  <a:lnTo>
                    <a:pt x="0" y="328925"/>
                  </a:lnTo>
                  <a:cubicBezTo>
                    <a:pt x="4144" y="185660"/>
                    <a:pt x="216336" y="64045"/>
                    <a:pt x="512245" y="1907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79375"/>
              <a:ext cx="1535905" cy="736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73123" y="213796"/>
            <a:ext cx="16541753" cy="3306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 b="1">
                <a:solidFill>
                  <a:srgbClr val="10664A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2 W 1 - PROMOCJA I WSPARCIE CHARYTATYWNE </a:t>
            </a:r>
          </a:p>
          <a:p>
            <a:pPr algn="ctr">
              <a:lnSpc>
                <a:spcPts val="5180"/>
              </a:lnSpc>
            </a:pPr>
            <a:r>
              <a:rPr lang="en-US" sz="3700" b="1">
                <a:solidFill>
                  <a:srgbClr val="10664A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'Familiada' - z udziałem przedstawicieli dwóch gmin </a:t>
            </a:r>
          </a:p>
          <a:p>
            <a:pPr algn="ctr">
              <a:lnSpc>
                <a:spcPts val="5180"/>
              </a:lnSpc>
            </a:pPr>
            <a:r>
              <a:rPr lang="en-US" sz="3700" b="1">
                <a:solidFill>
                  <a:srgbClr val="10664A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- Latowicz i Jakubów - PROMOCJA </a:t>
            </a:r>
          </a:p>
          <a:p>
            <a:pPr algn="ctr">
              <a:lnSpc>
                <a:spcPts val="5180"/>
              </a:lnSpc>
              <a:spcBef>
                <a:spcPct val="0"/>
              </a:spcBef>
            </a:pPr>
            <a:r>
              <a:rPr lang="en-US" sz="3700" b="1">
                <a:solidFill>
                  <a:srgbClr val="10664A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Wygrana w teleturnieju przekazana na rzecz Stowarzyszenia Pomocy Dzieciom Niepełnosprawnym MOŻESZ WIĘCEJ - WSPARCIE</a:t>
            </a:r>
          </a:p>
        </p:txBody>
      </p:sp>
      <p:sp>
        <p:nvSpPr>
          <p:cNvPr id="6" name="Freeform 6"/>
          <p:cNvSpPr/>
          <p:nvPr/>
        </p:nvSpPr>
        <p:spPr>
          <a:xfrm>
            <a:off x="3555688" y="3520241"/>
            <a:ext cx="11176624" cy="6548263"/>
          </a:xfrm>
          <a:custGeom>
            <a:avLst/>
            <a:gdLst/>
            <a:ahLst/>
            <a:cxnLst/>
            <a:rect l="l" t="t" r="r" b="b"/>
            <a:pathLst>
              <a:path w="11176624" h="6548263">
                <a:moveTo>
                  <a:pt x="0" y="0"/>
                </a:moveTo>
                <a:lnTo>
                  <a:pt x="11176624" y="0"/>
                </a:lnTo>
                <a:lnTo>
                  <a:pt x="11176624" y="6548263"/>
                </a:lnTo>
                <a:lnTo>
                  <a:pt x="0" y="65482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332" b="-9677"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102114" y="15983"/>
            <a:ext cx="18492229" cy="2737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0"/>
              </a:lnSpc>
            </a:pPr>
            <a:r>
              <a:rPr lang="en-US" sz="5100" b="1">
                <a:solidFill>
                  <a:srgbClr val="10664A"/>
                </a:solidFill>
                <a:latin typeface="Poppins Bold"/>
                <a:ea typeface="Poppins Bold"/>
                <a:cs typeface="Poppins Bold"/>
                <a:sym typeface="Poppins Bold"/>
              </a:rPr>
              <a:t>Uczestniczymy w lokalnych piknikach i festiwalach, </a:t>
            </a:r>
          </a:p>
          <a:p>
            <a:pPr algn="ctr">
              <a:lnSpc>
                <a:spcPts val="7140"/>
              </a:lnSpc>
              <a:spcBef>
                <a:spcPct val="0"/>
              </a:spcBef>
            </a:pPr>
            <a:r>
              <a:rPr lang="en-US" sz="5100" b="1">
                <a:solidFill>
                  <a:srgbClr val="10664A"/>
                </a:solidFill>
                <a:latin typeface="Poppins Bold"/>
                <a:ea typeface="Poppins Bold"/>
                <a:cs typeface="Poppins Bold"/>
                <a:sym typeface="Poppins Bold"/>
              </a:rPr>
              <a:t>a także międzynarodowych targach turystycznych, reprezentując naszych członków i powiat miński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2286793" y="3410437"/>
            <a:ext cx="4972507" cy="4972507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5810" y="0"/>
                  </a:moveTo>
                  <a:lnTo>
                    <a:pt x="776990" y="0"/>
                  </a:lnTo>
                  <a:cubicBezTo>
                    <a:pt x="786488" y="0"/>
                    <a:pt x="795596" y="3773"/>
                    <a:pt x="802312" y="10488"/>
                  </a:cubicBezTo>
                  <a:cubicBezTo>
                    <a:pt x="809027" y="17204"/>
                    <a:pt x="812800" y="26312"/>
                    <a:pt x="812800" y="35810"/>
                  </a:cubicBezTo>
                  <a:lnTo>
                    <a:pt x="812800" y="776990"/>
                  </a:lnTo>
                  <a:cubicBezTo>
                    <a:pt x="812800" y="786488"/>
                    <a:pt x="809027" y="795596"/>
                    <a:pt x="802312" y="802312"/>
                  </a:cubicBezTo>
                  <a:cubicBezTo>
                    <a:pt x="795596" y="809027"/>
                    <a:pt x="786488" y="812800"/>
                    <a:pt x="776990" y="812800"/>
                  </a:cubicBezTo>
                  <a:lnTo>
                    <a:pt x="35810" y="812800"/>
                  </a:lnTo>
                  <a:cubicBezTo>
                    <a:pt x="26312" y="812800"/>
                    <a:pt x="17204" y="809027"/>
                    <a:pt x="10488" y="802312"/>
                  </a:cubicBezTo>
                  <a:cubicBezTo>
                    <a:pt x="3773" y="795596"/>
                    <a:pt x="0" y="786488"/>
                    <a:pt x="0" y="776990"/>
                  </a:cubicBezTo>
                  <a:lnTo>
                    <a:pt x="0" y="35810"/>
                  </a:lnTo>
                  <a:cubicBezTo>
                    <a:pt x="0" y="26312"/>
                    <a:pt x="3773" y="17204"/>
                    <a:pt x="10488" y="10488"/>
                  </a:cubicBezTo>
                  <a:cubicBezTo>
                    <a:pt x="17204" y="3773"/>
                    <a:pt x="26312" y="0"/>
                    <a:pt x="35810" y="0"/>
                  </a:cubicBezTo>
                  <a:close/>
                </a:path>
              </a:pathLst>
            </a:custGeom>
            <a:blipFill>
              <a:blip r:embed="rId2"/>
              <a:stretch>
                <a:fillRect t="-16666" b="-16666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028700" y="3410437"/>
            <a:ext cx="4897073" cy="489707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6361" y="0"/>
                  </a:moveTo>
                  <a:lnTo>
                    <a:pt x="776439" y="0"/>
                  </a:lnTo>
                  <a:cubicBezTo>
                    <a:pt x="796520" y="0"/>
                    <a:pt x="812800" y="16280"/>
                    <a:pt x="812800" y="36361"/>
                  </a:cubicBezTo>
                  <a:lnTo>
                    <a:pt x="812800" y="776439"/>
                  </a:lnTo>
                  <a:cubicBezTo>
                    <a:pt x="812800" y="796520"/>
                    <a:pt x="796520" y="812800"/>
                    <a:pt x="776439" y="812800"/>
                  </a:cubicBezTo>
                  <a:lnTo>
                    <a:pt x="36361" y="812800"/>
                  </a:lnTo>
                  <a:cubicBezTo>
                    <a:pt x="16280" y="812800"/>
                    <a:pt x="0" y="796520"/>
                    <a:pt x="0" y="776439"/>
                  </a:cubicBezTo>
                  <a:lnTo>
                    <a:pt x="0" y="36361"/>
                  </a:lnTo>
                  <a:cubicBezTo>
                    <a:pt x="0" y="16280"/>
                    <a:pt x="16280" y="0"/>
                    <a:pt x="36361" y="0"/>
                  </a:cubicBezTo>
                  <a:close/>
                </a:path>
              </a:pathLst>
            </a:custGeom>
            <a:blipFill>
              <a:blip r:embed="rId3"/>
              <a:stretch>
                <a:fillRect t="-16666" b="-16666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6657747" y="4644306"/>
            <a:ext cx="4972507" cy="497250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5810" y="0"/>
                  </a:moveTo>
                  <a:lnTo>
                    <a:pt x="776990" y="0"/>
                  </a:lnTo>
                  <a:cubicBezTo>
                    <a:pt x="786488" y="0"/>
                    <a:pt x="795596" y="3773"/>
                    <a:pt x="802312" y="10488"/>
                  </a:cubicBezTo>
                  <a:cubicBezTo>
                    <a:pt x="809027" y="17204"/>
                    <a:pt x="812800" y="26312"/>
                    <a:pt x="812800" y="35810"/>
                  </a:cubicBezTo>
                  <a:lnTo>
                    <a:pt x="812800" y="776990"/>
                  </a:lnTo>
                  <a:cubicBezTo>
                    <a:pt x="812800" y="786488"/>
                    <a:pt x="809027" y="795596"/>
                    <a:pt x="802312" y="802312"/>
                  </a:cubicBezTo>
                  <a:cubicBezTo>
                    <a:pt x="795596" y="809027"/>
                    <a:pt x="786488" y="812800"/>
                    <a:pt x="776990" y="812800"/>
                  </a:cubicBezTo>
                  <a:lnTo>
                    <a:pt x="35810" y="812800"/>
                  </a:lnTo>
                  <a:cubicBezTo>
                    <a:pt x="26312" y="812800"/>
                    <a:pt x="17204" y="809027"/>
                    <a:pt x="10488" y="802312"/>
                  </a:cubicBezTo>
                  <a:cubicBezTo>
                    <a:pt x="3773" y="795596"/>
                    <a:pt x="0" y="786488"/>
                    <a:pt x="0" y="776990"/>
                  </a:cubicBezTo>
                  <a:lnTo>
                    <a:pt x="0" y="35810"/>
                  </a:lnTo>
                  <a:cubicBezTo>
                    <a:pt x="0" y="26312"/>
                    <a:pt x="3773" y="17204"/>
                    <a:pt x="10488" y="10488"/>
                  </a:cubicBezTo>
                  <a:cubicBezTo>
                    <a:pt x="17204" y="3773"/>
                    <a:pt x="26312" y="0"/>
                    <a:pt x="35810" y="0"/>
                  </a:cubicBezTo>
                  <a:close/>
                </a:path>
              </a:pathLst>
            </a:custGeom>
            <a:blipFill>
              <a:blip r:embed="rId4"/>
              <a:stretch>
                <a:fillRect t="-16666" b="-16666"/>
              </a:stretch>
            </a:blipFill>
          </p:spPr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9976" y="6320649"/>
            <a:ext cx="7859755" cy="3353496"/>
          </a:xfrm>
          <a:custGeom>
            <a:avLst/>
            <a:gdLst/>
            <a:ahLst/>
            <a:cxnLst/>
            <a:rect l="l" t="t" r="r" b="b"/>
            <a:pathLst>
              <a:path w="7859755" h="3353496">
                <a:moveTo>
                  <a:pt x="0" y="0"/>
                </a:moveTo>
                <a:lnTo>
                  <a:pt x="7859755" y="0"/>
                </a:lnTo>
                <a:lnTo>
                  <a:pt x="7859755" y="3353496"/>
                </a:lnTo>
                <a:lnTo>
                  <a:pt x="0" y="33534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9976" y="2688574"/>
            <a:ext cx="7859755" cy="3222500"/>
          </a:xfrm>
          <a:custGeom>
            <a:avLst/>
            <a:gdLst/>
            <a:ahLst/>
            <a:cxnLst/>
            <a:rect l="l" t="t" r="r" b="b"/>
            <a:pathLst>
              <a:path w="7859755" h="3222500">
                <a:moveTo>
                  <a:pt x="0" y="0"/>
                </a:moveTo>
                <a:lnTo>
                  <a:pt x="7859755" y="0"/>
                </a:lnTo>
                <a:lnTo>
                  <a:pt x="7859755" y="3222500"/>
                </a:lnTo>
                <a:lnTo>
                  <a:pt x="0" y="3222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44000" y="3075481"/>
            <a:ext cx="8690443" cy="6182819"/>
          </a:xfrm>
          <a:custGeom>
            <a:avLst/>
            <a:gdLst/>
            <a:ahLst/>
            <a:cxnLst/>
            <a:rect l="l" t="t" r="r" b="b"/>
            <a:pathLst>
              <a:path w="8690443" h="6182819">
                <a:moveTo>
                  <a:pt x="0" y="0"/>
                </a:moveTo>
                <a:lnTo>
                  <a:pt x="8690443" y="0"/>
                </a:lnTo>
                <a:lnTo>
                  <a:pt x="8690443" y="6182819"/>
                </a:lnTo>
                <a:lnTo>
                  <a:pt x="0" y="61828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23010" y="445321"/>
            <a:ext cx="16841981" cy="1832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0"/>
              </a:lnSpc>
            </a:pPr>
            <a:r>
              <a:rPr lang="en-US" sz="5100" b="1">
                <a:solidFill>
                  <a:srgbClr val="0F6549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PR naszego regionu i członków LOT ZM</a:t>
            </a:r>
          </a:p>
          <a:p>
            <a:pPr algn="ctr">
              <a:lnSpc>
                <a:spcPts val="7140"/>
              </a:lnSpc>
              <a:spcBef>
                <a:spcPct val="0"/>
              </a:spcBef>
            </a:pPr>
            <a:r>
              <a:rPr lang="en-US" sz="5100" b="1">
                <a:solidFill>
                  <a:srgbClr val="0F6549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- wsparcie wizerunkowe w radio, TV i prasie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1581597" y="2188242"/>
            <a:ext cx="11131109" cy="5910515"/>
            <a:chOff x="0" y="0"/>
            <a:chExt cx="1535905" cy="8155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5905" cy="815551"/>
            </a:xfrm>
            <a:custGeom>
              <a:avLst/>
              <a:gdLst/>
              <a:ahLst/>
              <a:cxnLst/>
              <a:rect l="l" t="t" r="r" b="b"/>
              <a:pathLst>
                <a:path w="1535905" h="815551">
                  <a:moveTo>
                    <a:pt x="512245" y="19070"/>
                  </a:moveTo>
                  <a:cubicBezTo>
                    <a:pt x="590733" y="7556"/>
                    <a:pt x="680506" y="0"/>
                    <a:pt x="768366" y="0"/>
                  </a:cubicBezTo>
                  <a:cubicBezTo>
                    <a:pt x="856229" y="0"/>
                    <a:pt x="940774" y="6476"/>
                    <a:pt x="1018686" y="17990"/>
                  </a:cubicBezTo>
                  <a:cubicBezTo>
                    <a:pt x="1020346" y="18350"/>
                    <a:pt x="1022003" y="18350"/>
                    <a:pt x="1023660" y="18710"/>
                  </a:cubicBezTo>
                  <a:cubicBezTo>
                    <a:pt x="1316253" y="64765"/>
                    <a:pt x="1531761" y="186379"/>
                    <a:pt x="1535905" y="328563"/>
                  </a:cubicBezTo>
                  <a:lnTo>
                    <a:pt x="1535905" y="815551"/>
                  </a:lnTo>
                  <a:lnTo>
                    <a:pt x="0" y="815551"/>
                  </a:lnTo>
                  <a:lnTo>
                    <a:pt x="0" y="328925"/>
                  </a:lnTo>
                  <a:cubicBezTo>
                    <a:pt x="4144" y="185660"/>
                    <a:pt x="216336" y="64045"/>
                    <a:pt x="512245" y="1907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79375"/>
              <a:ext cx="1535905" cy="736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45718" y="2851431"/>
            <a:ext cx="4294481" cy="5725975"/>
          </a:xfrm>
          <a:custGeom>
            <a:avLst/>
            <a:gdLst/>
            <a:ahLst/>
            <a:cxnLst/>
            <a:rect l="l" t="t" r="r" b="b"/>
            <a:pathLst>
              <a:path w="4294481" h="5725975">
                <a:moveTo>
                  <a:pt x="0" y="0"/>
                </a:moveTo>
                <a:lnTo>
                  <a:pt x="4294481" y="0"/>
                </a:lnTo>
                <a:lnTo>
                  <a:pt x="4294481" y="5725976"/>
                </a:lnTo>
                <a:lnTo>
                  <a:pt x="0" y="57259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645629" y="2833589"/>
            <a:ext cx="4307863" cy="5743817"/>
          </a:xfrm>
          <a:custGeom>
            <a:avLst/>
            <a:gdLst/>
            <a:ahLst/>
            <a:cxnLst/>
            <a:rect l="l" t="t" r="r" b="b"/>
            <a:pathLst>
              <a:path w="4307863" h="5743817">
                <a:moveTo>
                  <a:pt x="0" y="0"/>
                </a:moveTo>
                <a:lnTo>
                  <a:pt x="4307863" y="0"/>
                </a:lnTo>
                <a:lnTo>
                  <a:pt x="4307863" y="5743818"/>
                </a:lnTo>
                <a:lnTo>
                  <a:pt x="0" y="57438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97829" y="282793"/>
            <a:ext cx="18090171" cy="1884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sz="5299" b="1">
                <a:solidFill>
                  <a:srgbClr val="10664A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Storzyliśmy grę terenową typu Quest po Mińsku Mazowieckim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1581597" y="2188242"/>
            <a:ext cx="11131109" cy="5910515"/>
            <a:chOff x="0" y="0"/>
            <a:chExt cx="1535905" cy="8155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5905" cy="815551"/>
            </a:xfrm>
            <a:custGeom>
              <a:avLst/>
              <a:gdLst/>
              <a:ahLst/>
              <a:cxnLst/>
              <a:rect l="l" t="t" r="r" b="b"/>
              <a:pathLst>
                <a:path w="1535905" h="815551">
                  <a:moveTo>
                    <a:pt x="512245" y="19070"/>
                  </a:moveTo>
                  <a:cubicBezTo>
                    <a:pt x="590733" y="7556"/>
                    <a:pt x="680506" y="0"/>
                    <a:pt x="768366" y="0"/>
                  </a:cubicBezTo>
                  <a:cubicBezTo>
                    <a:pt x="856229" y="0"/>
                    <a:pt x="940774" y="6476"/>
                    <a:pt x="1018686" y="17990"/>
                  </a:cubicBezTo>
                  <a:cubicBezTo>
                    <a:pt x="1020346" y="18350"/>
                    <a:pt x="1022003" y="18350"/>
                    <a:pt x="1023660" y="18710"/>
                  </a:cubicBezTo>
                  <a:cubicBezTo>
                    <a:pt x="1316253" y="64765"/>
                    <a:pt x="1531761" y="186379"/>
                    <a:pt x="1535905" y="328563"/>
                  </a:cubicBezTo>
                  <a:lnTo>
                    <a:pt x="1535905" y="815551"/>
                  </a:lnTo>
                  <a:lnTo>
                    <a:pt x="0" y="815551"/>
                  </a:lnTo>
                  <a:lnTo>
                    <a:pt x="0" y="328925"/>
                  </a:lnTo>
                  <a:cubicBezTo>
                    <a:pt x="4144" y="185660"/>
                    <a:pt x="216336" y="64045"/>
                    <a:pt x="512245" y="1907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79375"/>
              <a:ext cx="1535905" cy="736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381470" y="466393"/>
            <a:ext cx="7345496" cy="4526662"/>
          </a:xfrm>
          <a:custGeom>
            <a:avLst/>
            <a:gdLst/>
            <a:ahLst/>
            <a:cxnLst/>
            <a:rect l="l" t="t" r="r" b="b"/>
            <a:pathLst>
              <a:path w="7345496" h="4526662">
                <a:moveTo>
                  <a:pt x="0" y="0"/>
                </a:moveTo>
                <a:lnTo>
                  <a:pt x="7345496" y="0"/>
                </a:lnTo>
                <a:lnTo>
                  <a:pt x="7345496" y="4526662"/>
                </a:lnTo>
                <a:lnTo>
                  <a:pt x="0" y="45266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10798" y="5192366"/>
            <a:ext cx="8514127" cy="4789196"/>
          </a:xfrm>
          <a:custGeom>
            <a:avLst/>
            <a:gdLst/>
            <a:ahLst/>
            <a:cxnLst/>
            <a:rect l="l" t="t" r="r" b="b"/>
            <a:pathLst>
              <a:path w="8514127" h="4789196">
                <a:moveTo>
                  <a:pt x="0" y="0"/>
                </a:moveTo>
                <a:lnTo>
                  <a:pt x="8514127" y="0"/>
                </a:lnTo>
                <a:lnTo>
                  <a:pt x="8514127" y="4789196"/>
                </a:lnTo>
                <a:lnTo>
                  <a:pt x="0" y="47891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4000" y="5167933"/>
            <a:ext cx="3610222" cy="4813629"/>
          </a:xfrm>
          <a:custGeom>
            <a:avLst/>
            <a:gdLst/>
            <a:ahLst/>
            <a:cxnLst/>
            <a:rect l="l" t="t" r="r" b="b"/>
            <a:pathLst>
              <a:path w="3610222" h="4813629">
                <a:moveTo>
                  <a:pt x="0" y="0"/>
                </a:moveTo>
                <a:lnTo>
                  <a:pt x="3610222" y="0"/>
                </a:lnTo>
                <a:lnTo>
                  <a:pt x="3610222" y="4813629"/>
                </a:lnTo>
                <a:lnTo>
                  <a:pt x="0" y="48136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956990" y="466393"/>
            <a:ext cx="3394996" cy="4526662"/>
          </a:xfrm>
          <a:custGeom>
            <a:avLst/>
            <a:gdLst/>
            <a:ahLst/>
            <a:cxnLst/>
            <a:rect l="l" t="t" r="r" b="b"/>
            <a:pathLst>
              <a:path w="3394996" h="4526662">
                <a:moveTo>
                  <a:pt x="0" y="0"/>
                </a:moveTo>
                <a:lnTo>
                  <a:pt x="3394997" y="0"/>
                </a:lnTo>
                <a:lnTo>
                  <a:pt x="3394997" y="4526662"/>
                </a:lnTo>
                <a:lnTo>
                  <a:pt x="0" y="4526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972505" y="5143500"/>
            <a:ext cx="3610222" cy="4813629"/>
          </a:xfrm>
          <a:custGeom>
            <a:avLst/>
            <a:gdLst/>
            <a:ahLst/>
            <a:cxnLst/>
            <a:rect l="l" t="t" r="r" b="b"/>
            <a:pathLst>
              <a:path w="3610222" h="4813629">
                <a:moveTo>
                  <a:pt x="0" y="0"/>
                </a:moveTo>
                <a:lnTo>
                  <a:pt x="3610222" y="0"/>
                </a:lnTo>
                <a:lnTo>
                  <a:pt x="3610222" y="4813629"/>
                </a:lnTo>
                <a:lnTo>
                  <a:pt x="0" y="48136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20843" y="177215"/>
            <a:ext cx="5489293" cy="4815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 b="1">
                <a:solidFill>
                  <a:srgbClr val="10664A"/>
                </a:solidFill>
                <a:latin typeface="Poppins Bold"/>
                <a:ea typeface="Poppins Bold"/>
                <a:cs typeface="Poppins Bold"/>
                <a:sym typeface="Poppins Bold"/>
              </a:rPr>
              <a:t>Zorganizowaliśmy szkolenie z tworzenia gier terenowych typu Quest (w Jeruzalu) oraz kurs instruktora turystyki rowerowej (w Cegłowie)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1581597" y="2188242"/>
            <a:ext cx="11131109" cy="5910515"/>
            <a:chOff x="0" y="0"/>
            <a:chExt cx="1535905" cy="8155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5905" cy="815551"/>
            </a:xfrm>
            <a:custGeom>
              <a:avLst/>
              <a:gdLst/>
              <a:ahLst/>
              <a:cxnLst/>
              <a:rect l="l" t="t" r="r" b="b"/>
              <a:pathLst>
                <a:path w="1535905" h="815551">
                  <a:moveTo>
                    <a:pt x="512245" y="19070"/>
                  </a:moveTo>
                  <a:cubicBezTo>
                    <a:pt x="590733" y="7556"/>
                    <a:pt x="680506" y="0"/>
                    <a:pt x="768366" y="0"/>
                  </a:cubicBezTo>
                  <a:cubicBezTo>
                    <a:pt x="856229" y="0"/>
                    <a:pt x="940774" y="6476"/>
                    <a:pt x="1018686" y="17990"/>
                  </a:cubicBezTo>
                  <a:cubicBezTo>
                    <a:pt x="1020346" y="18350"/>
                    <a:pt x="1022003" y="18350"/>
                    <a:pt x="1023660" y="18710"/>
                  </a:cubicBezTo>
                  <a:cubicBezTo>
                    <a:pt x="1316253" y="64765"/>
                    <a:pt x="1531761" y="186379"/>
                    <a:pt x="1535905" y="328563"/>
                  </a:cubicBezTo>
                  <a:lnTo>
                    <a:pt x="1535905" y="815551"/>
                  </a:lnTo>
                  <a:lnTo>
                    <a:pt x="0" y="815551"/>
                  </a:lnTo>
                  <a:lnTo>
                    <a:pt x="0" y="328925"/>
                  </a:lnTo>
                  <a:cubicBezTo>
                    <a:pt x="4144" y="185660"/>
                    <a:pt x="216336" y="64045"/>
                    <a:pt x="512245" y="1907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79375"/>
              <a:ext cx="1535905" cy="736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32386" y="2327251"/>
            <a:ext cx="4466576" cy="3452819"/>
          </a:xfrm>
          <a:custGeom>
            <a:avLst/>
            <a:gdLst/>
            <a:ahLst/>
            <a:cxnLst/>
            <a:rect l="l" t="t" r="r" b="b"/>
            <a:pathLst>
              <a:path w="4466576" h="3452819">
                <a:moveTo>
                  <a:pt x="0" y="0"/>
                </a:moveTo>
                <a:lnTo>
                  <a:pt x="4466576" y="0"/>
                </a:lnTo>
                <a:lnTo>
                  <a:pt x="4466576" y="3452819"/>
                </a:lnTo>
                <a:lnTo>
                  <a:pt x="0" y="34528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085" r="-19168" b="-681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060887" y="2307838"/>
            <a:ext cx="1926852" cy="3767924"/>
          </a:xfrm>
          <a:custGeom>
            <a:avLst/>
            <a:gdLst/>
            <a:ahLst/>
            <a:cxnLst/>
            <a:rect l="l" t="t" r="r" b="b"/>
            <a:pathLst>
              <a:path w="1926852" h="3767924">
                <a:moveTo>
                  <a:pt x="0" y="0"/>
                </a:moveTo>
                <a:lnTo>
                  <a:pt x="1926852" y="0"/>
                </a:lnTo>
                <a:lnTo>
                  <a:pt x="1926852" y="3767924"/>
                </a:lnTo>
                <a:lnTo>
                  <a:pt x="0" y="37679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5111" r="-11702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36441" y="6169717"/>
            <a:ext cx="5999492" cy="3630586"/>
          </a:xfrm>
          <a:custGeom>
            <a:avLst/>
            <a:gdLst/>
            <a:ahLst/>
            <a:cxnLst/>
            <a:rect l="l" t="t" r="r" b="b"/>
            <a:pathLst>
              <a:path w="5999492" h="3630586">
                <a:moveTo>
                  <a:pt x="0" y="0"/>
                </a:moveTo>
                <a:lnTo>
                  <a:pt x="5999493" y="0"/>
                </a:lnTo>
                <a:lnTo>
                  <a:pt x="5999493" y="3630586"/>
                </a:lnTo>
                <a:lnTo>
                  <a:pt x="0" y="36305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265" r="-8212" b="-1526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149664" y="2063203"/>
            <a:ext cx="10942274" cy="7737100"/>
          </a:xfrm>
          <a:custGeom>
            <a:avLst/>
            <a:gdLst/>
            <a:ahLst/>
            <a:cxnLst/>
            <a:rect l="l" t="t" r="r" b="b"/>
            <a:pathLst>
              <a:path w="10942274" h="7737100">
                <a:moveTo>
                  <a:pt x="0" y="0"/>
                </a:moveTo>
                <a:lnTo>
                  <a:pt x="10942274" y="0"/>
                </a:lnTo>
                <a:lnTo>
                  <a:pt x="10942274" y="7737100"/>
                </a:lnTo>
                <a:lnTo>
                  <a:pt x="0" y="7737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97829" y="311368"/>
            <a:ext cx="18090171" cy="162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</a:pPr>
            <a:r>
              <a:rPr lang="en-US" sz="4599" b="1">
                <a:solidFill>
                  <a:srgbClr val="10664A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Stworzyliśmy mapę  z atrakcjami powiatu mińskiego </a:t>
            </a:r>
          </a:p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4599" b="1">
                <a:solidFill>
                  <a:srgbClr val="10664A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w formie rysunkowej oraz kolorowankę dla dzieci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4689008" y="-719065"/>
            <a:ext cx="5449789" cy="11725130"/>
            <a:chOff x="0" y="0"/>
            <a:chExt cx="1664166" cy="35804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64166" cy="3580426"/>
            </a:xfrm>
            <a:custGeom>
              <a:avLst/>
              <a:gdLst/>
              <a:ahLst/>
              <a:cxnLst/>
              <a:rect l="l" t="t" r="r" b="b"/>
              <a:pathLst>
                <a:path w="1664166" h="3580426">
                  <a:moveTo>
                    <a:pt x="0" y="0"/>
                  </a:moveTo>
                  <a:lnTo>
                    <a:pt x="1664166" y="0"/>
                  </a:lnTo>
                  <a:lnTo>
                    <a:pt x="1664166" y="3580426"/>
                  </a:lnTo>
                  <a:lnTo>
                    <a:pt x="0" y="3580426"/>
                  </a:lnTo>
                  <a:close/>
                </a:path>
              </a:pathLst>
            </a:custGeom>
            <a:solidFill>
              <a:srgbClr val="0F654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664166" cy="36280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8843394" y="3748117"/>
            <a:ext cx="11671631" cy="2790766"/>
            <a:chOff x="0" y="0"/>
            <a:chExt cx="1610488" cy="3850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10488" cy="385079"/>
            </a:xfrm>
            <a:custGeom>
              <a:avLst/>
              <a:gdLst/>
              <a:ahLst/>
              <a:cxnLst/>
              <a:rect l="l" t="t" r="r" b="b"/>
              <a:pathLst>
                <a:path w="1610488" h="385079">
                  <a:moveTo>
                    <a:pt x="537119" y="19070"/>
                  </a:moveTo>
                  <a:cubicBezTo>
                    <a:pt x="619418" y="7556"/>
                    <a:pt x="713552" y="0"/>
                    <a:pt x="805678" y="0"/>
                  </a:cubicBezTo>
                  <a:cubicBezTo>
                    <a:pt x="897807" y="0"/>
                    <a:pt x="986458" y="6476"/>
                    <a:pt x="1068153" y="17990"/>
                  </a:cubicBezTo>
                  <a:cubicBezTo>
                    <a:pt x="1069894" y="18350"/>
                    <a:pt x="1071631" y="18350"/>
                    <a:pt x="1073369" y="18710"/>
                  </a:cubicBezTo>
                  <a:cubicBezTo>
                    <a:pt x="1380170" y="64765"/>
                    <a:pt x="1606143" y="186379"/>
                    <a:pt x="1610488" y="319001"/>
                  </a:cubicBezTo>
                  <a:lnTo>
                    <a:pt x="1610488" y="385079"/>
                  </a:lnTo>
                  <a:lnTo>
                    <a:pt x="0" y="385079"/>
                  </a:lnTo>
                  <a:lnTo>
                    <a:pt x="0" y="319050"/>
                  </a:lnTo>
                  <a:cubicBezTo>
                    <a:pt x="4346" y="185660"/>
                    <a:pt x="226842" y="64045"/>
                    <a:pt x="537119" y="1907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79375"/>
              <a:ext cx="1610488" cy="3057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302609" y="-5090"/>
            <a:ext cx="12180514" cy="1819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140"/>
              </a:lnSpc>
              <a:spcBef>
                <a:spcPct val="0"/>
              </a:spcBef>
            </a:pPr>
            <a:r>
              <a:rPr lang="en-US" sz="10100" b="1">
                <a:solidFill>
                  <a:srgbClr val="10664A"/>
                </a:solidFill>
                <a:latin typeface="Poppins Bold"/>
                <a:ea typeface="Poppins Bold"/>
                <a:cs typeface="Poppins Bold"/>
                <a:sym typeface="Poppins Bold"/>
              </a:rPr>
              <a:t>KILKA SŁÓW O NAS</a:t>
            </a:r>
          </a:p>
        </p:txBody>
      </p:sp>
      <p:sp>
        <p:nvSpPr>
          <p:cNvPr id="9" name="Freeform 9"/>
          <p:cNvSpPr/>
          <p:nvPr/>
        </p:nvSpPr>
        <p:spPr>
          <a:xfrm>
            <a:off x="1028700" y="2190729"/>
            <a:ext cx="5545430" cy="1774403"/>
          </a:xfrm>
          <a:custGeom>
            <a:avLst/>
            <a:gdLst/>
            <a:ahLst/>
            <a:cxnLst/>
            <a:rect l="l" t="t" r="r" b="b"/>
            <a:pathLst>
              <a:path w="5545430" h="1774403">
                <a:moveTo>
                  <a:pt x="0" y="0"/>
                </a:moveTo>
                <a:lnTo>
                  <a:pt x="5545430" y="0"/>
                </a:lnTo>
                <a:lnTo>
                  <a:pt x="5545430" y="1774404"/>
                </a:lnTo>
                <a:lnTo>
                  <a:pt x="0" y="17744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796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28700" y="4197141"/>
            <a:ext cx="5545430" cy="1774403"/>
          </a:xfrm>
          <a:custGeom>
            <a:avLst/>
            <a:gdLst/>
            <a:ahLst/>
            <a:cxnLst/>
            <a:rect l="l" t="t" r="r" b="b"/>
            <a:pathLst>
              <a:path w="5545430" h="1774403">
                <a:moveTo>
                  <a:pt x="0" y="0"/>
                </a:moveTo>
                <a:lnTo>
                  <a:pt x="5545430" y="0"/>
                </a:lnTo>
                <a:lnTo>
                  <a:pt x="5545430" y="1774403"/>
                </a:lnTo>
                <a:lnTo>
                  <a:pt x="0" y="1774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7963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26913" y="4197141"/>
            <a:ext cx="3640761" cy="1774403"/>
          </a:xfrm>
          <a:custGeom>
            <a:avLst/>
            <a:gdLst/>
            <a:ahLst/>
            <a:cxnLst/>
            <a:rect l="l" t="t" r="r" b="b"/>
            <a:pathLst>
              <a:path w="3640761" h="1774403">
                <a:moveTo>
                  <a:pt x="0" y="0"/>
                </a:moveTo>
                <a:lnTo>
                  <a:pt x="3640761" y="0"/>
                </a:lnTo>
                <a:lnTo>
                  <a:pt x="3640761" y="1774403"/>
                </a:lnTo>
                <a:lnTo>
                  <a:pt x="0" y="1774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2315" r="-27360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646918" y="4197141"/>
            <a:ext cx="4636909" cy="1774403"/>
          </a:xfrm>
          <a:custGeom>
            <a:avLst/>
            <a:gdLst/>
            <a:ahLst/>
            <a:cxnLst/>
            <a:rect l="l" t="t" r="r" b="b"/>
            <a:pathLst>
              <a:path w="4636909" h="1774403">
                <a:moveTo>
                  <a:pt x="0" y="0"/>
                </a:moveTo>
                <a:lnTo>
                  <a:pt x="4636909" y="0"/>
                </a:lnTo>
                <a:lnTo>
                  <a:pt x="4636909" y="1774403"/>
                </a:lnTo>
                <a:lnTo>
                  <a:pt x="0" y="1774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1076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8700" y="6203553"/>
            <a:ext cx="5545430" cy="1774403"/>
          </a:xfrm>
          <a:custGeom>
            <a:avLst/>
            <a:gdLst/>
            <a:ahLst/>
            <a:cxnLst/>
            <a:rect l="l" t="t" r="r" b="b"/>
            <a:pathLst>
              <a:path w="5545430" h="1774403">
                <a:moveTo>
                  <a:pt x="0" y="0"/>
                </a:moveTo>
                <a:lnTo>
                  <a:pt x="5545430" y="0"/>
                </a:lnTo>
                <a:lnTo>
                  <a:pt x="5545430" y="1774403"/>
                </a:lnTo>
                <a:lnTo>
                  <a:pt x="0" y="1774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7963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926913" y="6203553"/>
            <a:ext cx="3640761" cy="1774403"/>
          </a:xfrm>
          <a:custGeom>
            <a:avLst/>
            <a:gdLst/>
            <a:ahLst/>
            <a:cxnLst/>
            <a:rect l="l" t="t" r="r" b="b"/>
            <a:pathLst>
              <a:path w="3640761" h="1774403">
                <a:moveTo>
                  <a:pt x="0" y="0"/>
                </a:moveTo>
                <a:lnTo>
                  <a:pt x="3640761" y="0"/>
                </a:lnTo>
                <a:lnTo>
                  <a:pt x="3640761" y="1774403"/>
                </a:lnTo>
                <a:lnTo>
                  <a:pt x="0" y="1774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2315" r="-27360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646918" y="6200144"/>
            <a:ext cx="4636909" cy="1774403"/>
          </a:xfrm>
          <a:custGeom>
            <a:avLst/>
            <a:gdLst/>
            <a:ahLst/>
            <a:cxnLst/>
            <a:rect l="l" t="t" r="r" b="b"/>
            <a:pathLst>
              <a:path w="4636909" h="1774403">
                <a:moveTo>
                  <a:pt x="0" y="0"/>
                </a:moveTo>
                <a:lnTo>
                  <a:pt x="4636909" y="0"/>
                </a:lnTo>
                <a:lnTo>
                  <a:pt x="4636909" y="1774403"/>
                </a:lnTo>
                <a:lnTo>
                  <a:pt x="0" y="1774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1076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926913" y="2190729"/>
            <a:ext cx="3640761" cy="1774403"/>
          </a:xfrm>
          <a:custGeom>
            <a:avLst/>
            <a:gdLst/>
            <a:ahLst/>
            <a:cxnLst/>
            <a:rect l="l" t="t" r="r" b="b"/>
            <a:pathLst>
              <a:path w="3640761" h="1774403">
                <a:moveTo>
                  <a:pt x="0" y="0"/>
                </a:moveTo>
                <a:lnTo>
                  <a:pt x="3640761" y="0"/>
                </a:lnTo>
                <a:lnTo>
                  <a:pt x="3640761" y="1774404"/>
                </a:lnTo>
                <a:lnTo>
                  <a:pt x="0" y="17744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2315" r="-27360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646918" y="2194138"/>
            <a:ext cx="4636909" cy="1774403"/>
          </a:xfrm>
          <a:custGeom>
            <a:avLst/>
            <a:gdLst/>
            <a:ahLst/>
            <a:cxnLst/>
            <a:rect l="l" t="t" r="r" b="b"/>
            <a:pathLst>
              <a:path w="4636909" h="1774403">
                <a:moveTo>
                  <a:pt x="0" y="0"/>
                </a:moveTo>
                <a:lnTo>
                  <a:pt x="4636909" y="0"/>
                </a:lnTo>
                <a:lnTo>
                  <a:pt x="4636909" y="1774403"/>
                </a:lnTo>
                <a:lnTo>
                  <a:pt x="0" y="1774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1076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70870" y="2402056"/>
            <a:ext cx="899757" cy="1254017"/>
          </a:xfrm>
          <a:custGeom>
            <a:avLst/>
            <a:gdLst/>
            <a:ahLst/>
            <a:cxnLst/>
            <a:rect l="l" t="t" r="r" b="b"/>
            <a:pathLst>
              <a:path w="899757" h="1254017">
                <a:moveTo>
                  <a:pt x="0" y="0"/>
                </a:moveTo>
                <a:lnTo>
                  <a:pt x="899757" y="0"/>
                </a:lnTo>
                <a:lnTo>
                  <a:pt x="899757" y="1254018"/>
                </a:lnTo>
                <a:lnTo>
                  <a:pt x="0" y="1254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48983" y="4451683"/>
            <a:ext cx="1143531" cy="1265318"/>
          </a:xfrm>
          <a:custGeom>
            <a:avLst/>
            <a:gdLst/>
            <a:ahLst/>
            <a:cxnLst/>
            <a:rect l="l" t="t" r="r" b="b"/>
            <a:pathLst>
              <a:path w="1143531" h="1265318">
                <a:moveTo>
                  <a:pt x="0" y="0"/>
                </a:moveTo>
                <a:lnTo>
                  <a:pt x="1143531" y="0"/>
                </a:lnTo>
                <a:lnTo>
                  <a:pt x="1143531" y="1265319"/>
                </a:lnTo>
                <a:lnTo>
                  <a:pt x="0" y="12653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348983" y="6418849"/>
            <a:ext cx="1143531" cy="1381911"/>
          </a:xfrm>
          <a:custGeom>
            <a:avLst/>
            <a:gdLst/>
            <a:ahLst/>
            <a:cxnLst/>
            <a:rect l="l" t="t" r="r" b="b"/>
            <a:pathLst>
              <a:path w="1143531" h="1381911">
                <a:moveTo>
                  <a:pt x="0" y="0"/>
                </a:moveTo>
                <a:lnTo>
                  <a:pt x="1143531" y="0"/>
                </a:lnTo>
                <a:lnTo>
                  <a:pt x="1143531" y="1381911"/>
                </a:lnTo>
                <a:lnTo>
                  <a:pt x="0" y="13819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28700" y="8144203"/>
            <a:ext cx="5545430" cy="1774403"/>
          </a:xfrm>
          <a:custGeom>
            <a:avLst/>
            <a:gdLst/>
            <a:ahLst/>
            <a:cxnLst/>
            <a:rect l="l" t="t" r="r" b="b"/>
            <a:pathLst>
              <a:path w="5545430" h="1774403">
                <a:moveTo>
                  <a:pt x="0" y="0"/>
                </a:moveTo>
                <a:lnTo>
                  <a:pt x="5545430" y="0"/>
                </a:lnTo>
                <a:lnTo>
                  <a:pt x="5545430" y="1774403"/>
                </a:lnTo>
                <a:lnTo>
                  <a:pt x="0" y="1774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7963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5926913" y="8144203"/>
            <a:ext cx="3640761" cy="1774403"/>
          </a:xfrm>
          <a:custGeom>
            <a:avLst/>
            <a:gdLst/>
            <a:ahLst/>
            <a:cxnLst/>
            <a:rect l="l" t="t" r="r" b="b"/>
            <a:pathLst>
              <a:path w="3640761" h="1774403">
                <a:moveTo>
                  <a:pt x="0" y="0"/>
                </a:moveTo>
                <a:lnTo>
                  <a:pt x="3640761" y="0"/>
                </a:lnTo>
                <a:lnTo>
                  <a:pt x="3640761" y="1774403"/>
                </a:lnTo>
                <a:lnTo>
                  <a:pt x="0" y="1774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2315" r="-27360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8646918" y="8140794"/>
            <a:ext cx="4636909" cy="1774403"/>
          </a:xfrm>
          <a:custGeom>
            <a:avLst/>
            <a:gdLst/>
            <a:ahLst/>
            <a:cxnLst/>
            <a:rect l="l" t="t" r="r" b="b"/>
            <a:pathLst>
              <a:path w="4636909" h="1774403">
                <a:moveTo>
                  <a:pt x="0" y="0"/>
                </a:moveTo>
                <a:lnTo>
                  <a:pt x="4636909" y="0"/>
                </a:lnTo>
                <a:lnTo>
                  <a:pt x="4636909" y="1774403"/>
                </a:lnTo>
                <a:lnTo>
                  <a:pt x="0" y="1774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1076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503735" y="8381463"/>
            <a:ext cx="834027" cy="1293065"/>
          </a:xfrm>
          <a:custGeom>
            <a:avLst/>
            <a:gdLst/>
            <a:ahLst/>
            <a:cxnLst/>
            <a:rect l="l" t="t" r="r" b="b"/>
            <a:pathLst>
              <a:path w="834027" h="1293065">
                <a:moveTo>
                  <a:pt x="0" y="0"/>
                </a:moveTo>
                <a:lnTo>
                  <a:pt x="834027" y="0"/>
                </a:lnTo>
                <a:lnTo>
                  <a:pt x="834027" y="1293065"/>
                </a:lnTo>
                <a:lnTo>
                  <a:pt x="0" y="12930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2986584" y="4484268"/>
            <a:ext cx="9803172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63"/>
              </a:lnSpc>
            </a:pPr>
            <a:r>
              <a:rPr lang="en-US" sz="3803">
                <a:solidFill>
                  <a:srgbClr val="172900"/>
                </a:solidFill>
                <a:latin typeface="Poppins"/>
                <a:ea typeface="Poppins"/>
                <a:cs typeface="Poppins"/>
                <a:sym typeface="Poppins"/>
              </a:rPr>
              <a:t>Naszą działalność administracyjną finansujemy ze składek członkowskich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013930" y="6482212"/>
            <a:ext cx="9466728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63"/>
              </a:lnSpc>
            </a:pPr>
            <a:r>
              <a:rPr lang="en-US" sz="3803">
                <a:solidFill>
                  <a:srgbClr val="172900"/>
                </a:solidFill>
                <a:latin typeface="Poppins"/>
                <a:ea typeface="Poppins"/>
                <a:cs typeface="Poppins"/>
                <a:sym typeface="Poppins"/>
              </a:rPr>
              <a:t>Projekty realizujemy dzięki darowiznom </a:t>
            </a:r>
          </a:p>
          <a:p>
            <a:pPr algn="l">
              <a:lnSpc>
                <a:spcPts val="4563"/>
              </a:lnSpc>
            </a:pPr>
            <a:r>
              <a:rPr lang="en-US" sz="3803">
                <a:solidFill>
                  <a:srgbClr val="172900"/>
                </a:solidFill>
                <a:latin typeface="Poppins"/>
                <a:ea typeface="Poppins"/>
                <a:cs typeface="Poppins"/>
                <a:sym typeface="Poppins"/>
              </a:rPr>
              <a:t>i grantom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013930" y="2769449"/>
            <a:ext cx="8757872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63"/>
              </a:lnSpc>
            </a:pPr>
            <a:r>
              <a:rPr lang="en-US" sz="3803">
                <a:solidFill>
                  <a:srgbClr val="172900"/>
                </a:solidFill>
                <a:latin typeface="Poppins"/>
                <a:ea typeface="Poppins"/>
                <a:cs typeface="Poppins"/>
                <a:sym typeface="Poppins"/>
              </a:rPr>
              <a:t>Organizacja liczy 37 członków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751666" y="8418396"/>
            <a:ext cx="10267572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63"/>
              </a:lnSpc>
            </a:pPr>
            <a:r>
              <a:rPr lang="en-US" sz="3803">
                <a:solidFill>
                  <a:srgbClr val="172900"/>
                </a:solidFill>
                <a:latin typeface="Poppins"/>
                <a:ea typeface="Poppins"/>
                <a:cs typeface="Poppins"/>
                <a:sym typeface="Poppins"/>
              </a:rPr>
              <a:t>Działamy na rzecz rozwoju  i promocji turystyki w naszym regionie. </a:t>
            </a:r>
          </a:p>
        </p:txBody>
      </p:sp>
      <p:sp>
        <p:nvSpPr>
          <p:cNvPr id="29" name="Freeform 29"/>
          <p:cNvSpPr/>
          <p:nvPr/>
        </p:nvSpPr>
        <p:spPr>
          <a:xfrm>
            <a:off x="14236903" y="441037"/>
            <a:ext cx="8102194" cy="11061015"/>
          </a:xfrm>
          <a:custGeom>
            <a:avLst/>
            <a:gdLst/>
            <a:ahLst/>
            <a:cxnLst/>
            <a:rect l="l" t="t" r="r" b="b"/>
            <a:pathLst>
              <a:path w="8102194" h="11061015">
                <a:moveTo>
                  <a:pt x="0" y="0"/>
                </a:moveTo>
                <a:lnTo>
                  <a:pt x="8102194" y="0"/>
                </a:lnTo>
                <a:lnTo>
                  <a:pt x="8102194" y="11061015"/>
                </a:lnTo>
                <a:lnTo>
                  <a:pt x="0" y="110610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1581597" y="2188242"/>
            <a:ext cx="11131109" cy="5910515"/>
            <a:chOff x="0" y="0"/>
            <a:chExt cx="1535905" cy="8155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5905" cy="815551"/>
            </a:xfrm>
            <a:custGeom>
              <a:avLst/>
              <a:gdLst/>
              <a:ahLst/>
              <a:cxnLst/>
              <a:rect l="l" t="t" r="r" b="b"/>
              <a:pathLst>
                <a:path w="1535905" h="815551">
                  <a:moveTo>
                    <a:pt x="512245" y="19070"/>
                  </a:moveTo>
                  <a:cubicBezTo>
                    <a:pt x="590733" y="7556"/>
                    <a:pt x="680506" y="0"/>
                    <a:pt x="768366" y="0"/>
                  </a:cubicBezTo>
                  <a:cubicBezTo>
                    <a:pt x="856229" y="0"/>
                    <a:pt x="940774" y="6476"/>
                    <a:pt x="1018686" y="17990"/>
                  </a:cubicBezTo>
                  <a:cubicBezTo>
                    <a:pt x="1020346" y="18350"/>
                    <a:pt x="1022003" y="18350"/>
                    <a:pt x="1023660" y="18710"/>
                  </a:cubicBezTo>
                  <a:cubicBezTo>
                    <a:pt x="1316253" y="64765"/>
                    <a:pt x="1531761" y="186379"/>
                    <a:pt x="1535905" y="328563"/>
                  </a:cubicBezTo>
                  <a:lnTo>
                    <a:pt x="1535905" y="815551"/>
                  </a:lnTo>
                  <a:lnTo>
                    <a:pt x="0" y="815551"/>
                  </a:lnTo>
                  <a:lnTo>
                    <a:pt x="0" y="328925"/>
                  </a:lnTo>
                  <a:cubicBezTo>
                    <a:pt x="4144" y="185660"/>
                    <a:pt x="216336" y="64045"/>
                    <a:pt x="512245" y="1907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79375"/>
              <a:ext cx="1535905" cy="736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326355" y="2123630"/>
            <a:ext cx="4059496" cy="5412661"/>
          </a:xfrm>
          <a:custGeom>
            <a:avLst/>
            <a:gdLst/>
            <a:ahLst/>
            <a:cxnLst/>
            <a:rect l="l" t="t" r="r" b="b"/>
            <a:pathLst>
              <a:path w="4059496" h="5412661">
                <a:moveTo>
                  <a:pt x="0" y="0"/>
                </a:moveTo>
                <a:lnTo>
                  <a:pt x="4059496" y="0"/>
                </a:lnTo>
                <a:lnTo>
                  <a:pt x="4059496" y="5412661"/>
                </a:lnTo>
                <a:lnTo>
                  <a:pt x="0" y="54126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657790" y="4171128"/>
            <a:ext cx="4387057" cy="5849409"/>
          </a:xfrm>
          <a:custGeom>
            <a:avLst/>
            <a:gdLst/>
            <a:ahLst/>
            <a:cxnLst/>
            <a:rect l="l" t="t" r="r" b="b"/>
            <a:pathLst>
              <a:path w="4387057" h="5849409">
                <a:moveTo>
                  <a:pt x="0" y="0"/>
                </a:moveTo>
                <a:lnTo>
                  <a:pt x="4387057" y="0"/>
                </a:lnTo>
                <a:lnTo>
                  <a:pt x="4387057" y="5849409"/>
                </a:lnTo>
                <a:lnTo>
                  <a:pt x="0" y="58494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600938" y="4171128"/>
            <a:ext cx="4406090" cy="5874787"/>
          </a:xfrm>
          <a:custGeom>
            <a:avLst/>
            <a:gdLst/>
            <a:ahLst/>
            <a:cxnLst/>
            <a:rect l="l" t="t" r="r" b="b"/>
            <a:pathLst>
              <a:path w="4406090" h="5874787">
                <a:moveTo>
                  <a:pt x="0" y="0"/>
                </a:moveTo>
                <a:lnTo>
                  <a:pt x="4406090" y="0"/>
                </a:lnTo>
                <a:lnTo>
                  <a:pt x="4406090" y="5874786"/>
                </a:lnTo>
                <a:lnTo>
                  <a:pt x="0" y="58747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97829" y="1965021"/>
            <a:ext cx="4178453" cy="5571270"/>
          </a:xfrm>
          <a:custGeom>
            <a:avLst/>
            <a:gdLst/>
            <a:ahLst/>
            <a:cxnLst/>
            <a:rect l="l" t="t" r="r" b="b"/>
            <a:pathLst>
              <a:path w="4178453" h="5571270">
                <a:moveTo>
                  <a:pt x="0" y="0"/>
                </a:moveTo>
                <a:lnTo>
                  <a:pt x="4178452" y="0"/>
                </a:lnTo>
                <a:lnTo>
                  <a:pt x="4178452" y="5571270"/>
                </a:lnTo>
                <a:lnTo>
                  <a:pt x="0" y="55712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97829" y="311368"/>
            <a:ext cx="18090171" cy="162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4599" b="1">
                <a:solidFill>
                  <a:srgbClr val="10664A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Kompleksowe wsparcie rozwoju turystyki w powiecie mińskim - nasz największy projekt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3504A8-077B-7242-6230-63A33BD83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0890121-19B7-3628-0CFA-C9E918998080}"/>
              </a:ext>
            </a:extLst>
          </p:cNvPr>
          <p:cNvGrpSpPr/>
          <p:nvPr/>
        </p:nvGrpSpPr>
        <p:grpSpPr>
          <a:xfrm rot="-10800000">
            <a:off x="14027136" y="-719065"/>
            <a:ext cx="5449789" cy="11725130"/>
            <a:chOff x="0" y="0"/>
            <a:chExt cx="1664166" cy="358042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9523904-737F-01F1-F964-E1232F8602FE}"/>
                </a:ext>
              </a:extLst>
            </p:cNvPr>
            <p:cNvSpPr/>
            <p:nvPr/>
          </p:nvSpPr>
          <p:spPr>
            <a:xfrm>
              <a:off x="0" y="0"/>
              <a:ext cx="1664166" cy="3580426"/>
            </a:xfrm>
            <a:custGeom>
              <a:avLst/>
              <a:gdLst/>
              <a:ahLst/>
              <a:cxnLst/>
              <a:rect l="l" t="t" r="r" b="b"/>
              <a:pathLst>
                <a:path w="1664166" h="3580426">
                  <a:moveTo>
                    <a:pt x="0" y="0"/>
                  </a:moveTo>
                  <a:lnTo>
                    <a:pt x="1664166" y="0"/>
                  </a:lnTo>
                  <a:lnTo>
                    <a:pt x="1664166" y="3580426"/>
                  </a:lnTo>
                  <a:lnTo>
                    <a:pt x="0" y="3580426"/>
                  </a:lnTo>
                  <a:close/>
                </a:path>
              </a:pathLst>
            </a:custGeom>
            <a:solidFill>
              <a:srgbClr val="0F654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4BE36253-3BD2-6A0D-68F8-6FCD2D5D1DFF}"/>
                </a:ext>
              </a:extLst>
            </p:cNvPr>
            <p:cNvSpPr txBox="1"/>
            <p:nvPr/>
          </p:nvSpPr>
          <p:spPr>
            <a:xfrm>
              <a:off x="0" y="-47625"/>
              <a:ext cx="1664166" cy="36280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BADCD961-2841-5971-B9E0-86F62C55E969}"/>
              </a:ext>
            </a:extLst>
          </p:cNvPr>
          <p:cNvGrpSpPr/>
          <p:nvPr/>
        </p:nvGrpSpPr>
        <p:grpSpPr>
          <a:xfrm rot="5400000">
            <a:off x="8416444" y="3513195"/>
            <a:ext cx="11671631" cy="3260609"/>
            <a:chOff x="0" y="0"/>
            <a:chExt cx="1610488" cy="44990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9A7E0007-CCED-064E-75E3-2DD18F64C951}"/>
                </a:ext>
              </a:extLst>
            </p:cNvPr>
            <p:cNvSpPr/>
            <p:nvPr/>
          </p:nvSpPr>
          <p:spPr>
            <a:xfrm>
              <a:off x="0" y="0"/>
              <a:ext cx="1610488" cy="449909"/>
            </a:xfrm>
            <a:custGeom>
              <a:avLst/>
              <a:gdLst/>
              <a:ahLst/>
              <a:cxnLst/>
              <a:rect l="l" t="t" r="r" b="b"/>
              <a:pathLst>
                <a:path w="1610488" h="449909">
                  <a:moveTo>
                    <a:pt x="537119" y="19070"/>
                  </a:moveTo>
                  <a:cubicBezTo>
                    <a:pt x="619418" y="7556"/>
                    <a:pt x="713552" y="0"/>
                    <a:pt x="805678" y="0"/>
                  </a:cubicBezTo>
                  <a:cubicBezTo>
                    <a:pt x="897807" y="0"/>
                    <a:pt x="986458" y="6476"/>
                    <a:pt x="1068153" y="17990"/>
                  </a:cubicBezTo>
                  <a:cubicBezTo>
                    <a:pt x="1069894" y="18350"/>
                    <a:pt x="1071631" y="18350"/>
                    <a:pt x="1073369" y="18710"/>
                  </a:cubicBezTo>
                  <a:cubicBezTo>
                    <a:pt x="1380170" y="64765"/>
                    <a:pt x="1606143" y="186379"/>
                    <a:pt x="1610488" y="320441"/>
                  </a:cubicBezTo>
                  <a:lnTo>
                    <a:pt x="1610488" y="449909"/>
                  </a:lnTo>
                  <a:lnTo>
                    <a:pt x="0" y="449909"/>
                  </a:lnTo>
                  <a:lnTo>
                    <a:pt x="0" y="320537"/>
                  </a:lnTo>
                  <a:cubicBezTo>
                    <a:pt x="4346" y="185660"/>
                    <a:pt x="226842" y="64045"/>
                    <a:pt x="537119" y="1907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53426E2D-3E6E-6CA5-70AC-9605474EDABB}"/>
                </a:ext>
              </a:extLst>
            </p:cNvPr>
            <p:cNvSpPr txBox="1"/>
            <p:nvPr/>
          </p:nvSpPr>
          <p:spPr>
            <a:xfrm>
              <a:off x="0" y="79375"/>
              <a:ext cx="1610488" cy="370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D7015721-256B-9D58-05C3-728062BDDABD}"/>
              </a:ext>
            </a:extLst>
          </p:cNvPr>
          <p:cNvSpPr txBox="1"/>
          <p:nvPr/>
        </p:nvSpPr>
        <p:spPr>
          <a:xfrm>
            <a:off x="267043" y="76800"/>
            <a:ext cx="16484987" cy="1243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21"/>
              </a:lnSpc>
              <a:spcBef>
                <a:spcPct val="0"/>
              </a:spcBef>
            </a:pPr>
            <a:r>
              <a:rPr lang="en-US" sz="7300" b="1" dirty="0">
                <a:solidFill>
                  <a:srgbClr val="0F6549"/>
                </a:solidFill>
                <a:latin typeface="Poppins Bold"/>
                <a:ea typeface="Poppins Bold"/>
                <a:cs typeface="Poppins Bold"/>
                <a:sym typeface="Poppins Bold"/>
              </a:rPr>
              <a:t>PLANY NA </a:t>
            </a:r>
            <a:r>
              <a:rPr lang="pl-PL" sz="7300" b="1" dirty="0">
                <a:solidFill>
                  <a:srgbClr val="0F6549"/>
                </a:solidFill>
                <a:latin typeface="Poppins Bold"/>
                <a:ea typeface="Poppins Bold"/>
                <a:cs typeface="Poppins Bold"/>
                <a:sym typeface="Poppins Bold"/>
              </a:rPr>
              <a:t>2025</a:t>
            </a:r>
            <a:endParaRPr lang="en-US" sz="7300" b="1" dirty="0">
              <a:solidFill>
                <a:srgbClr val="0F6549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7DD4A7AE-1315-46D2-9AC4-E28E6BD27064}"/>
              </a:ext>
            </a:extLst>
          </p:cNvPr>
          <p:cNvSpPr/>
          <p:nvPr/>
        </p:nvSpPr>
        <p:spPr>
          <a:xfrm>
            <a:off x="-1544459" y="1434411"/>
            <a:ext cx="10053996" cy="0"/>
          </a:xfrm>
          <a:prstGeom prst="line">
            <a:avLst/>
          </a:prstGeom>
          <a:ln w="76200" cap="rnd">
            <a:solidFill>
              <a:srgbClr val="1F9F86"/>
            </a:solidFill>
            <a:prstDash val="lgDash"/>
            <a:headEnd type="diamond" w="lg" len="lg"/>
            <a:tailEnd type="diamond" w="lg" len="lg"/>
          </a:ln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6211D02B-F688-FD6F-D503-0A4AC14C3DB7}"/>
              </a:ext>
            </a:extLst>
          </p:cNvPr>
          <p:cNvSpPr/>
          <p:nvPr/>
        </p:nvSpPr>
        <p:spPr>
          <a:xfrm>
            <a:off x="14460638" y="449776"/>
            <a:ext cx="8102194" cy="11061015"/>
          </a:xfrm>
          <a:custGeom>
            <a:avLst/>
            <a:gdLst/>
            <a:ahLst/>
            <a:cxnLst/>
            <a:rect l="l" t="t" r="r" b="b"/>
            <a:pathLst>
              <a:path w="8102194" h="11061015">
                <a:moveTo>
                  <a:pt x="0" y="0"/>
                </a:moveTo>
                <a:lnTo>
                  <a:pt x="8102194" y="0"/>
                </a:lnTo>
                <a:lnTo>
                  <a:pt x="8102194" y="11061015"/>
                </a:lnTo>
                <a:lnTo>
                  <a:pt x="0" y="11061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BBF4941C-01EB-A8F0-46E5-D4A23403D688}"/>
              </a:ext>
            </a:extLst>
          </p:cNvPr>
          <p:cNvSpPr/>
          <p:nvPr/>
        </p:nvSpPr>
        <p:spPr>
          <a:xfrm>
            <a:off x="267043" y="2036537"/>
            <a:ext cx="1484321" cy="1159625"/>
          </a:xfrm>
          <a:custGeom>
            <a:avLst/>
            <a:gdLst/>
            <a:ahLst/>
            <a:cxnLst/>
            <a:rect l="l" t="t" r="r" b="b"/>
            <a:pathLst>
              <a:path w="1484321" h="1159625">
                <a:moveTo>
                  <a:pt x="0" y="0"/>
                </a:moveTo>
                <a:lnTo>
                  <a:pt x="1484321" y="0"/>
                </a:lnTo>
                <a:lnTo>
                  <a:pt x="1484321" y="1159626"/>
                </a:lnTo>
                <a:lnTo>
                  <a:pt x="0" y="1159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13179D2F-419C-F88E-CE8C-CEA748151EF1}"/>
              </a:ext>
            </a:extLst>
          </p:cNvPr>
          <p:cNvSpPr/>
          <p:nvPr/>
        </p:nvSpPr>
        <p:spPr>
          <a:xfrm>
            <a:off x="325613" y="4574110"/>
            <a:ext cx="1406174" cy="1406174"/>
          </a:xfrm>
          <a:custGeom>
            <a:avLst/>
            <a:gdLst/>
            <a:ahLst/>
            <a:cxnLst/>
            <a:rect l="l" t="t" r="r" b="b"/>
            <a:pathLst>
              <a:path w="1406174" h="1406174">
                <a:moveTo>
                  <a:pt x="0" y="0"/>
                </a:moveTo>
                <a:lnTo>
                  <a:pt x="1406174" y="0"/>
                </a:lnTo>
                <a:lnTo>
                  <a:pt x="1406174" y="1406174"/>
                </a:lnTo>
                <a:lnTo>
                  <a:pt x="0" y="14061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C2931849-9111-8067-7DA5-6653673869D0}"/>
              </a:ext>
            </a:extLst>
          </p:cNvPr>
          <p:cNvSpPr/>
          <p:nvPr/>
        </p:nvSpPr>
        <p:spPr>
          <a:xfrm>
            <a:off x="416911" y="7358232"/>
            <a:ext cx="1256306" cy="1661231"/>
          </a:xfrm>
          <a:custGeom>
            <a:avLst/>
            <a:gdLst/>
            <a:ahLst/>
            <a:cxnLst/>
            <a:rect l="l" t="t" r="r" b="b"/>
            <a:pathLst>
              <a:path w="1256306" h="1661231">
                <a:moveTo>
                  <a:pt x="0" y="0"/>
                </a:moveTo>
                <a:lnTo>
                  <a:pt x="1256306" y="0"/>
                </a:lnTo>
                <a:lnTo>
                  <a:pt x="1256306" y="1661231"/>
                </a:lnTo>
                <a:lnTo>
                  <a:pt x="0" y="16612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C837628E-151F-6A48-B64C-EF6AF60EE31B}"/>
              </a:ext>
            </a:extLst>
          </p:cNvPr>
          <p:cNvSpPr txBox="1"/>
          <p:nvPr/>
        </p:nvSpPr>
        <p:spPr>
          <a:xfrm>
            <a:off x="2006853" y="6973418"/>
            <a:ext cx="13299211" cy="2430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79"/>
              </a:lnSpc>
            </a:pPr>
            <a:r>
              <a:rPr lang="en-US" sz="3413" b="1" dirty="0" err="1">
                <a:solidFill>
                  <a:srgbClr val="332934"/>
                </a:solidFill>
                <a:latin typeface="Poppins Bold"/>
                <a:ea typeface="Poppins Bold"/>
                <a:cs typeface="Poppins Bold"/>
                <a:sym typeface="Poppins Bold"/>
              </a:rPr>
              <a:t>Edukacja</a:t>
            </a:r>
            <a:r>
              <a:rPr lang="pl-PL" sz="3413" b="1" dirty="0">
                <a:solidFill>
                  <a:srgbClr val="332934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4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– </a:t>
            </a:r>
            <a:r>
              <a:rPr lang="pl-PL" sz="34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oganizacja</a:t>
            </a:r>
            <a:r>
              <a:rPr lang="pl-PL" sz="34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szkoleń dla lokalnej społeczności,</a:t>
            </a:r>
            <a:r>
              <a:rPr lang="en-US" sz="34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działań</a:t>
            </a:r>
            <a:r>
              <a:rPr lang="en-US" sz="34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informacyjnych</a:t>
            </a:r>
            <a:r>
              <a:rPr lang="en-US" sz="34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34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edukacyjnych</a:t>
            </a:r>
            <a:r>
              <a:rPr lang="en-US" sz="34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34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temat</a:t>
            </a:r>
            <a:r>
              <a:rPr lang="en-US" sz="34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lokalnych</a:t>
            </a:r>
            <a:r>
              <a:rPr lang="en-US" sz="34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atrakcji</a:t>
            </a:r>
            <a:r>
              <a:rPr lang="en-US" sz="34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34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kultury</a:t>
            </a:r>
            <a:r>
              <a:rPr lang="en-US" sz="34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, a </a:t>
            </a:r>
            <a:r>
              <a:rPr lang="en-US" sz="34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także</a:t>
            </a:r>
            <a:r>
              <a:rPr lang="en-US" sz="34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organizacja</a:t>
            </a:r>
            <a:r>
              <a:rPr lang="en-US" sz="34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kursów</a:t>
            </a:r>
            <a:r>
              <a:rPr lang="en-US" sz="34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dla</a:t>
            </a:r>
            <a:r>
              <a:rPr lang="en-US" sz="34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instruktorów</a:t>
            </a:r>
            <a:r>
              <a:rPr lang="pl-PL" sz="34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turystyki</a:t>
            </a:r>
            <a:r>
              <a:rPr lang="en-US" sz="34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7B73F454-5A1F-1AA0-3C50-3C3265742CD0}"/>
              </a:ext>
            </a:extLst>
          </p:cNvPr>
          <p:cNvSpPr txBox="1"/>
          <p:nvPr/>
        </p:nvSpPr>
        <p:spPr>
          <a:xfrm>
            <a:off x="2008102" y="2031919"/>
            <a:ext cx="13002869" cy="1253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19"/>
              </a:lnSpc>
            </a:pPr>
            <a:r>
              <a:rPr lang="en-US" sz="3513" b="1" dirty="0" err="1">
                <a:solidFill>
                  <a:srgbClr val="332934"/>
                </a:solidFill>
                <a:latin typeface="Poppins Bold"/>
                <a:ea typeface="Poppins Bold"/>
                <a:cs typeface="Poppins Bold"/>
                <a:sym typeface="Poppins Bold"/>
              </a:rPr>
              <a:t>Współpraca</a:t>
            </a:r>
            <a:r>
              <a:rPr lang="en-US" sz="3513" b="1" dirty="0">
                <a:solidFill>
                  <a:srgbClr val="332934"/>
                </a:solidFill>
                <a:latin typeface="Poppins Bold"/>
                <a:ea typeface="Poppins Bold"/>
                <a:cs typeface="Poppins Bold"/>
                <a:sym typeface="Poppins Bold"/>
              </a:rPr>
              <a:t> z </a:t>
            </a:r>
            <a:r>
              <a:rPr lang="en-US" sz="3513" b="1" dirty="0" err="1">
                <a:solidFill>
                  <a:srgbClr val="332934"/>
                </a:solidFill>
                <a:latin typeface="Poppins Bold"/>
                <a:ea typeface="Poppins Bold"/>
                <a:cs typeface="Poppins Bold"/>
                <a:sym typeface="Poppins Bold"/>
              </a:rPr>
              <a:t>członkami</a:t>
            </a:r>
            <a:r>
              <a:rPr lang="en-US" sz="3513" b="1" dirty="0">
                <a:solidFill>
                  <a:srgbClr val="332934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513" b="1" dirty="0" err="1">
                <a:solidFill>
                  <a:srgbClr val="332934"/>
                </a:solidFill>
                <a:latin typeface="Poppins Bold"/>
                <a:ea typeface="Poppins Bold"/>
                <a:cs typeface="Poppins Bold"/>
                <a:sym typeface="Poppins Bold"/>
              </a:rPr>
              <a:t>organizacji</a:t>
            </a:r>
            <a:r>
              <a:rPr lang="en-US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–  </a:t>
            </a:r>
            <a:r>
              <a:rPr lang="en-US" sz="35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kontynuacja</a:t>
            </a:r>
            <a:r>
              <a:rPr lang="en-US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just">
              <a:lnSpc>
                <a:spcPts val="4919"/>
              </a:lnSpc>
            </a:pPr>
            <a:r>
              <a:rPr lang="en-US" sz="35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zacieśnianie</a:t>
            </a:r>
            <a:r>
              <a:rPr lang="en-US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wspieranie</a:t>
            </a:r>
            <a:r>
              <a:rPr lang="en-US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5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promowanie</a:t>
            </a:r>
            <a:r>
              <a:rPr lang="en-US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ich </a:t>
            </a:r>
            <a:r>
              <a:rPr lang="en-US" sz="35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działalności</a:t>
            </a:r>
            <a:r>
              <a:rPr lang="pl-PL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lang="en-US" sz="3513" dirty="0">
              <a:solidFill>
                <a:srgbClr val="33293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39721DB9-389B-FD89-21D9-A2F0A0680621}"/>
              </a:ext>
            </a:extLst>
          </p:cNvPr>
          <p:cNvSpPr txBox="1"/>
          <p:nvPr/>
        </p:nvSpPr>
        <p:spPr>
          <a:xfrm>
            <a:off x="2006853" y="4350116"/>
            <a:ext cx="13161478" cy="18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19"/>
              </a:lnSpc>
            </a:pPr>
            <a:r>
              <a:rPr lang="en-US" sz="3513" b="1" dirty="0" err="1">
                <a:solidFill>
                  <a:srgbClr val="332934"/>
                </a:solidFill>
                <a:latin typeface="Poppins Bold"/>
                <a:ea typeface="Poppins Bold"/>
                <a:cs typeface="Poppins Bold"/>
                <a:sym typeface="Poppins Bold"/>
              </a:rPr>
              <a:t>Rozwój</a:t>
            </a:r>
            <a:r>
              <a:rPr lang="en-US" sz="3513" b="1" dirty="0">
                <a:solidFill>
                  <a:srgbClr val="332934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513" b="1" dirty="0" err="1">
                <a:solidFill>
                  <a:srgbClr val="332934"/>
                </a:solidFill>
                <a:latin typeface="Poppins Bold"/>
                <a:ea typeface="Poppins Bold"/>
                <a:cs typeface="Poppins Bold"/>
                <a:sym typeface="Poppins Bold"/>
              </a:rPr>
              <a:t>turystyki</a:t>
            </a:r>
            <a:r>
              <a:rPr lang="en-US" sz="3513" b="1" dirty="0">
                <a:solidFill>
                  <a:srgbClr val="332934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513" b="1" dirty="0" err="1">
                <a:solidFill>
                  <a:srgbClr val="332934"/>
                </a:solidFill>
                <a:latin typeface="Poppins Bold"/>
                <a:ea typeface="Poppins Bold"/>
                <a:cs typeface="Poppins Bold"/>
                <a:sym typeface="Poppins Bold"/>
              </a:rPr>
              <a:t>rowerowej</a:t>
            </a:r>
            <a:r>
              <a:rPr lang="en-US" sz="3513" b="1" dirty="0">
                <a:solidFill>
                  <a:srgbClr val="332934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513" b="1" dirty="0" err="1">
                <a:solidFill>
                  <a:srgbClr val="332934"/>
                </a:solidFill>
                <a:latin typeface="Poppins Bold"/>
                <a:ea typeface="Poppins Bold"/>
                <a:cs typeface="Poppins Bold"/>
                <a:sym typeface="Poppins Bold"/>
              </a:rPr>
              <a:t>i</a:t>
            </a:r>
            <a:r>
              <a:rPr lang="en-US" sz="3513" b="1" dirty="0">
                <a:solidFill>
                  <a:srgbClr val="332934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513" b="1" dirty="0" err="1">
                <a:solidFill>
                  <a:srgbClr val="332934"/>
                </a:solidFill>
                <a:latin typeface="Poppins Bold"/>
                <a:ea typeface="Poppins Bold"/>
                <a:cs typeface="Poppins Bold"/>
                <a:sym typeface="Poppins Bold"/>
              </a:rPr>
              <a:t>pieszej</a:t>
            </a:r>
            <a:r>
              <a:rPr lang="en-US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- </a:t>
            </a:r>
            <a:r>
              <a:rPr lang="en-US" sz="35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udział</a:t>
            </a:r>
            <a:r>
              <a:rPr lang="en-US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w </a:t>
            </a:r>
            <a:r>
              <a:rPr lang="en-US" sz="3513" b="1" dirty="0" err="1">
                <a:solidFill>
                  <a:srgbClr val="332934"/>
                </a:solidFill>
                <a:latin typeface="Poppins Medium" panose="00000600000000000000" pitchFamily="2" charset="-18"/>
                <a:ea typeface="Poppins"/>
                <a:cs typeface="Poppins Medium" panose="00000600000000000000" pitchFamily="2" charset="-18"/>
                <a:sym typeface="Poppins"/>
              </a:rPr>
              <a:t>Laboratorium</a:t>
            </a:r>
            <a:r>
              <a:rPr lang="en-US" sz="3513" b="1" dirty="0">
                <a:solidFill>
                  <a:srgbClr val="332934"/>
                </a:solidFill>
                <a:latin typeface="Poppins Medium" panose="00000600000000000000" pitchFamily="2" charset="-18"/>
                <a:ea typeface="Poppins"/>
                <a:cs typeface="Poppins Medium" panose="00000600000000000000" pitchFamily="2" charset="-18"/>
                <a:sym typeface="Poppins"/>
              </a:rPr>
              <a:t> </a:t>
            </a:r>
            <a:r>
              <a:rPr lang="en-US" sz="3513" b="1" dirty="0" err="1">
                <a:solidFill>
                  <a:srgbClr val="332934"/>
                </a:solidFill>
                <a:latin typeface="Poppins Medium" panose="00000600000000000000" pitchFamily="2" charset="-18"/>
                <a:ea typeface="Poppins"/>
                <a:cs typeface="Poppins Medium" panose="00000600000000000000" pitchFamily="2" charset="-18"/>
                <a:sym typeface="Poppins"/>
              </a:rPr>
              <a:t>Inicjatyw</a:t>
            </a:r>
            <a:r>
              <a:rPr lang="en-US" sz="3513" b="1" dirty="0">
                <a:solidFill>
                  <a:srgbClr val="332934"/>
                </a:solidFill>
                <a:latin typeface="Poppins Medium" panose="00000600000000000000" pitchFamily="2" charset="-18"/>
                <a:ea typeface="Poppins"/>
                <a:cs typeface="Poppins Medium" panose="00000600000000000000" pitchFamily="2" charset="-18"/>
                <a:sym typeface="Poppins"/>
              </a:rPr>
              <a:t> </a:t>
            </a:r>
            <a:r>
              <a:rPr lang="en-US" sz="3513" b="1" dirty="0" err="1">
                <a:solidFill>
                  <a:srgbClr val="332934"/>
                </a:solidFill>
                <a:latin typeface="Poppins Medium" panose="00000600000000000000" pitchFamily="2" charset="-18"/>
                <a:ea typeface="Poppins"/>
                <a:cs typeface="Poppins Medium" panose="00000600000000000000" pitchFamily="2" charset="-18"/>
                <a:sym typeface="Poppins"/>
              </a:rPr>
              <a:t>Turustycznych</a:t>
            </a:r>
            <a:r>
              <a:rPr lang="en-US" sz="3513" b="1" dirty="0">
                <a:solidFill>
                  <a:srgbClr val="332934"/>
                </a:solidFill>
                <a:latin typeface="Poppins Medium" panose="00000600000000000000" pitchFamily="2" charset="-18"/>
                <a:ea typeface="Poppins"/>
                <a:cs typeface="Poppins Medium" panose="00000600000000000000" pitchFamily="2" charset="-18"/>
                <a:sym typeface="Poppins"/>
              </a:rPr>
              <a:t> MROT</a:t>
            </a:r>
            <a:r>
              <a:rPr lang="pl-PL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, organizacja rajdów i rozwój infrastruktury.</a:t>
            </a:r>
            <a:endParaRPr lang="en-US" sz="3513" b="1" dirty="0">
              <a:solidFill>
                <a:srgbClr val="33293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3401596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4027136" y="-719065"/>
            <a:ext cx="5449789" cy="11725130"/>
            <a:chOff x="0" y="0"/>
            <a:chExt cx="1664166" cy="35804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64166" cy="3580426"/>
            </a:xfrm>
            <a:custGeom>
              <a:avLst/>
              <a:gdLst/>
              <a:ahLst/>
              <a:cxnLst/>
              <a:rect l="l" t="t" r="r" b="b"/>
              <a:pathLst>
                <a:path w="1664166" h="3580426">
                  <a:moveTo>
                    <a:pt x="0" y="0"/>
                  </a:moveTo>
                  <a:lnTo>
                    <a:pt x="1664166" y="0"/>
                  </a:lnTo>
                  <a:lnTo>
                    <a:pt x="1664166" y="3580426"/>
                  </a:lnTo>
                  <a:lnTo>
                    <a:pt x="0" y="3580426"/>
                  </a:lnTo>
                  <a:close/>
                </a:path>
              </a:pathLst>
            </a:custGeom>
            <a:solidFill>
              <a:srgbClr val="0F654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664166" cy="36280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8416444" y="3513195"/>
            <a:ext cx="11671631" cy="3260609"/>
            <a:chOff x="0" y="0"/>
            <a:chExt cx="1610488" cy="4499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10488" cy="449909"/>
            </a:xfrm>
            <a:custGeom>
              <a:avLst/>
              <a:gdLst/>
              <a:ahLst/>
              <a:cxnLst/>
              <a:rect l="l" t="t" r="r" b="b"/>
              <a:pathLst>
                <a:path w="1610488" h="449909">
                  <a:moveTo>
                    <a:pt x="537119" y="19070"/>
                  </a:moveTo>
                  <a:cubicBezTo>
                    <a:pt x="619418" y="7556"/>
                    <a:pt x="713552" y="0"/>
                    <a:pt x="805678" y="0"/>
                  </a:cubicBezTo>
                  <a:cubicBezTo>
                    <a:pt x="897807" y="0"/>
                    <a:pt x="986458" y="6476"/>
                    <a:pt x="1068153" y="17990"/>
                  </a:cubicBezTo>
                  <a:cubicBezTo>
                    <a:pt x="1069894" y="18350"/>
                    <a:pt x="1071631" y="18350"/>
                    <a:pt x="1073369" y="18710"/>
                  </a:cubicBezTo>
                  <a:cubicBezTo>
                    <a:pt x="1380170" y="64765"/>
                    <a:pt x="1606143" y="186379"/>
                    <a:pt x="1610488" y="320441"/>
                  </a:cubicBezTo>
                  <a:lnTo>
                    <a:pt x="1610488" y="449909"/>
                  </a:lnTo>
                  <a:lnTo>
                    <a:pt x="0" y="449909"/>
                  </a:lnTo>
                  <a:lnTo>
                    <a:pt x="0" y="320537"/>
                  </a:lnTo>
                  <a:cubicBezTo>
                    <a:pt x="4346" y="185660"/>
                    <a:pt x="226842" y="64045"/>
                    <a:pt x="537119" y="1907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79375"/>
              <a:ext cx="1610488" cy="370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67043" y="76800"/>
            <a:ext cx="16484987" cy="1243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21"/>
              </a:lnSpc>
              <a:spcBef>
                <a:spcPct val="0"/>
              </a:spcBef>
            </a:pPr>
            <a:r>
              <a:rPr lang="en-US" sz="7300" b="1" dirty="0">
                <a:solidFill>
                  <a:srgbClr val="0F6549"/>
                </a:solidFill>
                <a:latin typeface="Poppins Bold"/>
                <a:ea typeface="Poppins Bold"/>
                <a:cs typeface="Poppins Bold"/>
                <a:sym typeface="Poppins Bold"/>
              </a:rPr>
              <a:t>PLANY NA </a:t>
            </a:r>
            <a:r>
              <a:rPr lang="pl-PL" sz="7300" b="1" dirty="0">
                <a:solidFill>
                  <a:srgbClr val="0F6549"/>
                </a:solidFill>
                <a:latin typeface="Poppins Bold"/>
                <a:ea typeface="Poppins Bold"/>
                <a:cs typeface="Poppins Bold"/>
                <a:sym typeface="Poppins Bold"/>
              </a:rPr>
              <a:t>2025</a:t>
            </a:r>
            <a:endParaRPr lang="en-US" sz="7300" b="1" dirty="0">
              <a:solidFill>
                <a:srgbClr val="0F6549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-1544459" y="1434411"/>
            <a:ext cx="10053996" cy="0"/>
          </a:xfrm>
          <a:prstGeom prst="line">
            <a:avLst/>
          </a:prstGeom>
          <a:ln w="76200" cap="rnd">
            <a:solidFill>
              <a:srgbClr val="1F9F86"/>
            </a:solidFill>
            <a:prstDash val="lgDash"/>
            <a:headEnd type="diamond" w="lg" len="lg"/>
            <a:tailEnd type="diamond" w="lg" len="lg"/>
          </a:ln>
        </p:spPr>
      </p:sp>
      <p:sp>
        <p:nvSpPr>
          <p:cNvPr id="10" name="Freeform 10"/>
          <p:cNvSpPr/>
          <p:nvPr/>
        </p:nvSpPr>
        <p:spPr>
          <a:xfrm>
            <a:off x="14236903" y="441037"/>
            <a:ext cx="8102194" cy="11061015"/>
          </a:xfrm>
          <a:custGeom>
            <a:avLst/>
            <a:gdLst/>
            <a:ahLst/>
            <a:cxnLst/>
            <a:rect l="l" t="t" r="r" b="b"/>
            <a:pathLst>
              <a:path w="8102194" h="11061015">
                <a:moveTo>
                  <a:pt x="0" y="0"/>
                </a:moveTo>
                <a:lnTo>
                  <a:pt x="8102194" y="0"/>
                </a:lnTo>
                <a:lnTo>
                  <a:pt x="8102194" y="11061015"/>
                </a:lnTo>
                <a:lnTo>
                  <a:pt x="0" y="11061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67043" y="2094669"/>
            <a:ext cx="1406174" cy="1428796"/>
          </a:xfrm>
          <a:custGeom>
            <a:avLst/>
            <a:gdLst/>
            <a:ahLst/>
            <a:cxnLst/>
            <a:rect l="l" t="t" r="r" b="b"/>
            <a:pathLst>
              <a:path w="1406174" h="1428796">
                <a:moveTo>
                  <a:pt x="0" y="0"/>
                </a:moveTo>
                <a:lnTo>
                  <a:pt x="1406174" y="0"/>
                </a:lnTo>
                <a:lnTo>
                  <a:pt x="1406174" y="1428796"/>
                </a:lnTo>
                <a:lnTo>
                  <a:pt x="0" y="14287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98827" y="4723924"/>
            <a:ext cx="1542606" cy="1397987"/>
          </a:xfrm>
          <a:custGeom>
            <a:avLst/>
            <a:gdLst/>
            <a:ahLst/>
            <a:cxnLst/>
            <a:rect l="l" t="t" r="r" b="b"/>
            <a:pathLst>
              <a:path w="1542606" h="1397987">
                <a:moveTo>
                  <a:pt x="0" y="0"/>
                </a:moveTo>
                <a:lnTo>
                  <a:pt x="1542606" y="0"/>
                </a:lnTo>
                <a:lnTo>
                  <a:pt x="1542606" y="1397987"/>
                </a:lnTo>
                <a:lnTo>
                  <a:pt x="0" y="13979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67043" y="7626422"/>
            <a:ext cx="1621074" cy="1274569"/>
          </a:xfrm>
          <a:custGeom>
            <a:avLst/>
            <a:gdLst/>
            <a:ahLst/>
            <a:cxnLst/>
            <a:rect l="l" t="t" r="r" b="b"/>
            <a:pathLst>
              <a:path w="1621074" h="1274569">
                <a:moveTo>
                  <a:pt x="0" y="0"/>
                </a:moveTo>
                <a:lnTo>
                  <a:pt x="1621074" y="0"/>
                </a:lnTo>
                <a:lnTo>
                  <a:pt x="1621074" y="1274569"/>
                </a:lnTo>
                <a:lnTo>
                  <a:pt x="0" y="12745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008102" y="3981836"/>
            <a:ext cx="13384298" cy="3110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19"/>
              </a:lnSpc>
            </a:pPr>
            <a:r>
              <a:rPr lang="en-US" sz="3513" b="1" dirty="0" err="1">
                <a:solidFill>
                  <a:srgbClr val="332934"/>
                </a:solidFill>
                <a:latin typeface="Poppins Bold"/>
                <a:ea typeface="Poppins Bold"/>
                <a:cs typeface="Poppins Bold"/>
                <a:sym typeface="Poppins Bold"/>
              </a:rPr>
              <a:t>Promocja</a:t>
            </a:r>
            <a:r>
              <a:rPr lang="en-US" sz="3513" b="1" dirty="0">
                <a:solidFill>
                  <a:srgbClr val="332934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–</a:t>
            </a:r>
            <a:r>
              <a:rPr lang="pl-PL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prowadzenie</a:t>
            </a:r>
            <a:r>
              <a:rPr lang="en-US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działań</a:t>
            </a:r>
            <a:r>
              <a:rPr lang="en-US" sz="3600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informacyjnych</a:t>
            </a:r>
            <a:r>
              <a:rPr lang="en-US" sz="3600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br>
              <a:rPr lang="pl-PL" sz="3600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3600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3600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edukacyjnych</a:t>
            </a:r>
            <a:r>
              <a:rPr lang="en-US" sz="3600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3600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temat</a:t>
            </a:r>
            <a:r>
              <a:rPr lang="en-US" sz="3600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lokalnych</a:t>
            </a:r>
            <a:r>
              <a:rPr lang="en-US" sz="3600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atrakcji</a:t>
            </a:r>
            <a:r>
              <a:rPr lang="en-US" sz="3600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3600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kultury</a:t>
            </a:r>
            <a:r>
              <a:rPr lang="pl-PL" sz="3600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br>
              <a:rPr lang="pl-PL" sz="3600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w </a:t>
            </a:r>
            <a:r>
              <a:rPr lang="en-US" sz="35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mediach</a:t>
            </a:r>
            <a:r>
              <a:rPr lang="en-US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lokalnych</a:t>
            </a:r>
            <a:r>
              <a:rPr lang="en-US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regionalnych</a:t>
            </a:r>
            <a:r>
              <a:rPr lang="en-US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oraz</a:t>
            </a:r>
            <a:r>
              <a:rPr lang="en-US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stworzenie</a:t>
            </a:r>
            <a:r>
              <a:rPr lang="en-US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kalendarium</a:t>
            </a:r>
            <a:r>
              <a:rPr lang="en-US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wydarzeń</a:t>
            </a:r>
            <a:r>
              <a:rPr lang="en-US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turystycznych</a:t>
            </a:r>
            <a:r>
              <a:rPr lang="en-US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kulturalnych</a:t>
            </a:r>
            <a:r>
              <a:rPr lang="pl-PL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np. </a:t>
            </a:r>
            <a:r>
              <a:rPr lang="pl-PL" sz="3513" b="1" dirty="0">
                <a:solidFill>
                  <a:srgbClr val="332934"/>
                </a:solidFill>
                <a:latin typeface="Poppins Medium" panose="00000600000000000000" pitchFamily="2" charset="-18"/>
                <a:ea typeface="Poppins"/>
                <a:cs typeface="Poppins Medium" panose="00000600000000000000" pitchFamily="2" charset="-18"/>
                <a:sym typeface="Poppins"/>
              </a:rPr>
              <a:t>Powiatowa 13</a:t>
            </a:r>
            <a:r>
              <a:rPr lang="en-US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008102" y="1820230"/>
            <a:ext cx="13002869" cy="1872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19"/>
              </a:lnSpc>
            </a:pPr>
            <a:r>
              <a:rPr lang="en-US" sz="3513" b="1" dirty="0" err="1">
                <a:solidFill>
                  <a:srgbClr val="332934"/>
                </a:solidFill>
                <a:latin typeface="Poppins Bold"/>
                <a:ea typeface="Poppins Bold"/>
                <a:cs typeface="Poppins Bold"/>
                <a:sym typeface="Poppins Bold"/>
              </a:rPr>
              <a:t>Komercjalizacja</a:t>
            </a:r>
            <a:r>
              <a:rPr lang="en-US" sz="3513" b="1" dirty="0">
                <a:solidFill>
                  <a:srgbClr val="332934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513" b="1" dirty="0" err="1">
                <a:solidFill>
                  <a:srgbClr val="332934"/>
                </a:solidFill>
                <a:latin typeface="Poppins Bold"/>
                <a:ea typeface="Poppins Bold"/>
                <a:cs typeface="Poppins Bold"/>
                <a:sym typeface="Poppins Bold"/>
              </a:rPr>
              <a:t>działań</a:t>
            </a:r>
            <a:r>
              <a:rPr lang="en-US" sz="3513" b="1" dirty="0">
                <a:solidFill>
                  <a:srgbClr val="332934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–</a:t>
            </a:r>
            <a:r>
              <a:rPr lang="pl-PL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Opracowanie</a:t>
            </a:r>
            <a:r>
              <a:rPr lang="en-US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produktów</a:t>
            </a:r>
            <a:r>
              <a:rPr lang="en-US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5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których</a:t>
            </a:r>
            <a:r>
              <a:rPr lang="en-US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sprzedaż</a:t>
            </a:r>
            <a:r>
              <a:rPr lang="en-US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będzie</a:t>
            </a:r>
            <a:r>
              <a:rPr lang="en-US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finansować</a:t>
            </a:r>
            <a:r>
              <a:rPr lang="en-US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dalszą</a:t>
            </a:r>
            <a:r>
              <a:rPr lang="en-US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działalność</a:t>
            </a:r>
            <a:r>
              <a:rPr lang="en-US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LOT ZM</a:t>
            </a:r>
            <a:r>
              <a:rPr lang="pl-PL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np. wycieczki lokalne z przewodnikiem, oferta LOT</a:t>
            </a:r>
            <a:r>
              <a:rPr lang="en-US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008102" y="7274870"/>
            <a:ext cx="13002869" cy="1872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19"/>
              </a:lnSpc>
            </a:pPr>
            <a:r>
              <a:rPr lang="en-US" sz="3513" b="1" dirty="0">
                <a:solidFill>
                  <a:srgbClr val="332934"/>
                </a:solidFill>
                <a:latin typeface="Poppins Bold"/>
                <a:ea typeface="Poppins Bold"/>
                <a:cs typeface="Poppins Bold"/>
                <a:sym typeface="Poppins Bold"/>
              </a:rPr>
              <a:t>Organizacja </a:t>
            </a:r>
            <a:r>
              <a:rPr lang="en-US" sz="3513" b="1" dirty="0" err="1">
                <a:solidFill>
                  <a:srgbClr val="332934"/>
                </a:solidFill>
                <a:latin typeface="Poppins Bold"/>
                <a:ea typeface="Poppins Bold"/>
                <a:cs typeface="Poppins Bold"/>
                <a:sym typeface="Poppins Bold"/>
              </a:rPr>
              <a:t>wydarzeń</a:t>
            </a:r>
            <a:r>
              <a:rPr lang="en-US" sz="3513" b="1" dirty="0">
                <a:solidFill>
                  <a:srgbClr val="332934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513" b="1" dirty="0" err="1">
                <a:solidFill>
                  <a:srgbClr val="332934"/>
                </a:solidFill>
                <a:latin typeface="Poppins Bold"/>
                <a:ea typeface="Poppins Bold"/>
                <a:cs typeface="Poppins Bold"/>
                <a:sym typeface="Poppins Bold"/>
              </a:rPr>
              <a:t>kulturalnych</a:t>
            </a:r>
            <a:r>
              <a:rPr lang="en-US" sz="3513" b="1" dirty="0">
                <a:solidFill>
                  <a:srgbClr val="332934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513" b="1" dirty="0" err="1">
                <a:solidFill>
                  <a:srgbClr val="332934"/>
                </a:solidFill>
                <a:latin typeface="Poppins Bold"/>
                <a:ea typeface="Poppins Bold"/>
                <a:cs typeface="Poppins Bold"/>
                <a:sym typeface="Poppins Bold"/>
              </a:rPr>
              <a:t>i</a:t>
            </a:r>
            <a:r>
              <a:rPr lang="en-US" sz="3513" b="1" dirty="0">
                <a:solidFill>
                  <a:srgbClr val="332934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513" b="1" dirty="0" err="1">
                <a:solidFill>
                  <a:srgbClr val="332934"/>
                </a:solidFill>
                <a:latin typeface="Poppins Bold"/>
                <a:ea typeface="Poppins Bold"/>
                <a:cs typeface="Poppins Bold"/>
                <a:sym typeface="Poppins Bold"/>
              </a:rPr>
              <a:t>turystycznych</a:t>
            </a:r>
            <a:r>
              <a:rPr lang="en-US" sz="3513" b="1" dirty="0">
                <a:solidFill>
                  <a:srgbClr val="332934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–  </a:t>
            </a:r>
            <a:r>
              <a:rPr lang="en-US" sz="35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koordynacja</a:t>
            </a:r>
            <a:r>
              <a:rPr lang="en-US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imprez</a:t>
            </a:r>
            <a:r>
              <a:rPr lang="en-US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,  </a:t>
            </a:r>
            <a:r>
              <a:rPr lang="en-US" sz="35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integrujących</a:t>
            </a:r>
            <a:r>
              <a:rPr lang="en-US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społeczność</a:t>
            </a:r>
            <a:r>
              <a:rPr lang="en-US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lokalną</a:t>
            </a:r>
            <a:r>
              <a:rPr lang="en-US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just">
              <a:lnSpc>
                <a:spcPts val="4919"/>
              </a:lnSpc>
            </a:pPr>
            <a:r>
              <a:rPr lang="en-US" sz="35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 </a:t>
            </a:r>
            <a:r>
              <a:rPr lang="en-US" sz="35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zachęcających</a:t>
            </a:r>
            <a:r>
              <a:rPr lang="en-US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turystów</a:t>
            </a:r>
            <a:r>
              <a:rPr lang="en-US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do </a:t>
            </a:r>
            <a:r>
              <a:rPr lang="en-US" sz="3513" dirty="0" err="1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odwiedzania</a:t>
            </a:r>
            <a:r>
              <a:rPr lang="en-US" sz="3513" dirty="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 Ziemi Mińskiej.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042582"/>
            <a:ext cx="1028700" cy="2201836"/>
          </a:xfrm>
          <a:prstGeom prst="rect">
            <a:avLst/>
          </a:prstGeom>
          <a:solidFill>
            <a:srgbClr val="0F6549"/>
          </a:solidFill>
        </p:spPr>
      </p:sp>
      <p:sp>
        <p:nvSpPr>
          <p:cNvPr id="3" name="AutoShape 3"/>
          <p:cNvSpPr/>
          <p:nvPr/>
        </p:nvSpPr>
        <p:spPr>
          <a:xfrm>
            <a:off x="9159846" y="1143378"/>
            <a:ext cx="1292713" cy="8787989"/>
          </a:xfrm>
          <a:prstGeom prst="rect">
            <a:avLst/>
          </a:prstGeom>
          <a:solidFill>
            <a:srgbClr val="191919">
              <a:alpha val="4706"/>
            </a:srgbClr>
          </a:solidFill>
        </p:spPr>
      </p:sp>
      <p:grpSp>
        <p:nvGrpSpPr>
          <p:cNvPr id="4" name="Group 4"/>
          <p:cNvGrpSpPr/>
          <p:nvPr/>
        </p:nvGrpSpPr>
        <p:grpSpPr>
          <a:xfrm>
            <a:off x="9144000" y="727108"/>
            <a:ext cx="1292713" cy="1259257"/>
            <a:chOff x="0" y="0"/>
            <a:chExt cx="3924555" cy="382298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24555" cy="3822984"/>
            </a:xfrm>
            <a:custGeom>
              <a:avLst/>
              <a:gdLst/>
              <a:ahLst/>
              <a:cxnLst/>
              <a:rect l="l" t="t" r="r" b="b"/>
              <a:pathLst>
                <a:path w="3924555" h="3822984">
                  <a:moveTo>
                    <a:pt x="3800095" y="3822984"/>
                  </a:moveTo>
                  <a:lnTo>
                    <a:pt x="124460" y="3822984"/>
                  </a:lnTo>
                  <a:cubicBezTo>
                    <a:pt x="55880" y="3822984"/>
                    <a:pt x="0" y="3767105"/>
                    <a:pt x="0" y="36985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00095" y="0"/>
                  </a:lnTo>
                  <a:cubicBezTo>
                    <a:pt x="3868675" y="0"/>
                    <a:pt x="3924555" y="55880"/>
                    <a:pt x="3924555" y="124460"/>
                  </a:cubicBezTo>
                  <a:lnTo>
                    <a:pt x="3924555" y="3698525"/>
                  </a:lnTo>
                  <a:cubicBezTo>
                    <a:pt x="3924555" y="3767105"/>
                    <a:pt x="3868675" y="3822984"/>
                    <a:pt x="3800095" y="3822984"/>
                  </a:cubicBezTo>
                  <a:close/>
                </a:path>
              </a:pathLst>
            </a:custGeom>
            <a:solidFill>
              <a:srgbClr val="0F6549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144000" y="3448940"/>
            <a:ext cx="1292713" cy="1259257"/>
            <a:chOff x="0" y="0"/>
            <a:chExt cx="3924555" cy="38229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924555" cy="3822984"/>
            </a:xfrm>
            <a:custGeom>
              <a:avLst/>
              <a:gdLst/>
              <a:ahLst/>
              <a:cxnLst/>
              <a:rect l="l" t="t" r="r" b="b"/>
              <a:pathLst>
                <a:path w="3924555" h="3822984">
                  <a:moveTo>
                    <a:pt x="3800095" y="3822984"/>
                  </a:moveTo>
                  <a:lnTo>
                    <a:pt x="124460" y="3822984"/>
                  </a:lnTo>
                  <a:cubicBezTo>
                    <a:pt x="55880" y="3822984"/>
                    <a:pt x="0" y="3767105"/>
                    <a:pt x="0" y="36985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00095" y="0"/>
                  </a:lnTo>
                  <a:cubicBezTo>
                    <a:pt x="3868675" y="0"/>
                    <a:pt x="3924555" y="55880"/>
                    <a:pt x="3924555" y="124460"/>
                  </a:cubicBezTo>
                  <a:lnTo>
                    <a:pt x="3924555" y="3698525"/>
                  </a:lnTo>
                  <a:cubicBezTo>
                    <a:pt x="3924555" y="3767105"/>
                    <a:pt x="3868675" y="3822984"/>
                    <a:pt x="3800095" y="3822984"/>
                  </a:cubicBezTo>
                  <a:close/>
                </a:path>
              </a:pathLst>
            </a:custGeom>
            <a:solidFill>
              <a:srgbClr val="0F6549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9144000" y="6058266"/>
            <a:ext cx="1292713" cy="1259257"/>
            <a:chOff x="0" y="0"/>
            <a:chExt cx="3924555" cy="382298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24555" cy="3822984"/>
            </a:xfrm>
            <a:custGeom>
              <a:avLst/>
              <a:gdLst/>
              <a:ahLst/>
              <a:cxnLst/>
              <a:rect l="l" t="t" r="r" b="b"/>
              <a:pathLst>
                <a:path w="3924555" h="3822984">
                  <a:moveTo>
                    <a:pt x="3800095" y="3822984"/>
                  </a:moveTo>
                  <a:lnTo>
                    <a:pt x="124460" y="3822984"/>
                  </a:lnTo>
                  <a:cubicBezTo>
                    <a:pt x="55880" y="3822984"/>
                    <a:pt x="0" y="3767105"/>
                    <a:pt x="0" y="36985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00095" y="0"/>
                  </a:lnTo>
                  <a:cubicBezTo>
                    <a:pt x="3868675" y="0"/>
                    <a:pt x="3924555" y="55880"/>
                    <a:pt x="3924555" y="124460"/>
                  </a:cubicBezTo>
                  <a:lnTo>
                    <a:pt x="3924555" y="3698525"/>
                  </a:lnTo>
                  <a:cubicBezTo>
                    <a:pt x="3924555" y="3767105"/>
                    <a:pt x="3868675" y="3822984"/>
                    <a:pt x="3800095" y="3822984"/>
                  </a:cubicBezTo>
                  <a:close/>
                </a:path>
              </a:pathLst>
            </a:custGeom>
            <a:solidFill>
              <a:srgbClr val="0F6549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9159846" y="8672110"/>
            <a:ext cx="1292713" cy="1259257"/>
            <a:chOff x="0" y="0"/>
            <a:chExt cx="3924555" cy="382298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924555" cy="3822984"/>
            </a:xfrm>
            <a:custGeom>
              <a:avLst/>
              <a:gdLst/>
              <a:ahLst/>
              <a:cxnLst/>
              <a:rect l="l" t="t" r="r" b="b"/>
              <a:pathLst>
                <a:path w="3924555" h="3822984">
                  <a:moveTo>
                    <a:pt x="3800095" y="3822984"/>
                  </a:moveTo>
                  <a:lnTo>
                    <a:pt x="124460" y="3822984"/>
                  </a:lnTo>
                  <a:cubicBezTo>
                    <a:pt x="55880" y="3822984"/>
                    <a:pt x="0" y="3767105"/>
                    <a:pt x="0" y="36985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00095" y="0"/>
                  </a:lnTo>
                  <a:cubicBezTo>
                    <a:pt x="3868675" y="0"/>
                    <a:pt x="3924555" y="55880"/>
                    <a:pt x="3924555" y="124460"/>
                  </a:cubicBezTo>
                  <a:lnTo>
                    <a:pt x="3924555" y="3698525"/>
                  </a:lnTo>
                  <a:cubicBezTo>
                    <a:pt x="3924555" y="3767105"/>
                    <a:pt x="3868675" y="3822984"/>
                    <a:pt x="3800095" y="3822984"/>
                  </a:cubicBezTo>
                  <a:close/>
                </a:path>
              </a:pathLst>
            </a:custGeom>
            <a:solidFill>
              <a:srgbClr val="0F6549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9225146" y="6249149"/>
            <a:ext cx="1130422" cy="877490"/>
          </a:xfrm>
          <a:custGeom>
            <a:avLst/>
            <a:gdLst/>
            <a:ahLst/>
            <a:cxnLst/>
            <a:rect l="l" t="t" r="r" b="b"/>
            <a:pathLst>
              <a:path w="1130422" h="877490">
                <a:moveTo>
                  <a:pt x="0" y="0"/>
                </a:moveTo>
                <a:lnTo>
                  <a:pt x="1130421" y="0"/>
                </a:lnTo>
                <a:lnTo>
                  <a:pt x="1130421" y="877490"/>
                </a:lnTo>
                <a:lnTo>
                  <a:pt x="0" y="8774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259919" y="878668"/>
            <a:ext cx="1060876" cy="916332"/>
          </a:xfrm>
          <a:custGeom>
            <a:avLst/>
            <a:gdLst/>
            <a:ahLst/>
            <a:cxnLst/>
            <a:rect l="l" t="t" r="r" b="b"/>
            <a:pathLst>
              <a:path w="1060876" h="916332">
                <a:moveTo>
                  <a:pt x="0" y="0"/>
                </a:moveTo>
                <a:lnTo>
                  <a:pt x="1060876" y="0"/>
                </a:lnTo>
                <a:lnTo>
                  <a:pt x="1060876" y="916332"/>
                </a:lnTo>
                <a:lnTo>
                  <a:pt x="0" y="9163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10611" y="4347382"/>
            <a:ext cx="7028489" cy="1534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04"/>
              </a:lnSpc>
            </a:pPr>
            <a:r>
              <a:rPr lang="en-US" sz="4800" b="1" spc="288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DLACZEGO WARTO BYĆ Z  NAMI?</a:t>
            </a:r>
          </a:p>
        </p:txBody>
      </p:sp>
      <p:sp>
        <p:nvSpPr>
          <p:cNvPr id="15" name="Freeform 15"/>
          <p:cNvSpPr/>
          <p:nvPr/>
        </p:nvSpPr>
        <p:spPr>
          <a:xfrm flipH="1">
            <a:off x="-1051366" y="2621639"/>
            <a:ext cx="2653686" cy="3622779"/>
          </a:xfrm>
          <a:custGeom>
            <a:avLst/>
            <a:gdLst/>
            <a:ahLst/>
            <a:cxnLst/>
            <a:rect l="l" t="t" r="r" b="b"/>
            <a:pathLst>
              <a:path w="2653686" h="3622779">
                <a:moveTo>
                  <a:pt x="2653686" y="0"/>
                </a:moveTo>
                <a:lnTo>
                  <a:pt x="0" y="0"/>
                </a:lnTo>
                <a:lnTo>
                  <a:pt x="0" y="3622779"/>
                </a:lnTo>
                <a:lnTo>
                  <a:pt x="2653686" y="3622779"/>
                </a:lnTo>
                <a:lnTo>
                  <a:pt x="265368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219148" y="8841522"/>
            <a:ext cx="1136419" cy="951751"/>
          </a:xfrm>
          <a:custGeom>
            <a:avLst/>
            <a:gdLst/>
            <a:ahLst/>
            <a:cxnLst/>
            <a:rect l="l" t="t" r="r" b="b"/>
            <a:pathLst>
              <a:path w="1136419" h="951751">
                <a:moveTo>
                  <a:pt x="0" y="0"/>
                </a:moveTo>
                <a:lnTo>
                  <a:pt x="1136419" y="0"/>
                </a:lnTo>
                <a:lnTo>
                  <a:pt x="1136419" y="951751"/>
                </a:lnTo>
                <a:lnTo>
                  <a:pt x="0" y="9517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>
            <a:off x="9442097" y="3591427"/>
            <a:ext cx="690522" cy="974282"/>
          </a:xfrm>
          <a:custGeom>
            <a:avLst/>
            <a:gdLst/>
            <a:ahLst/>
            <a:cxnLst/>
            <a:rect l="l" t="t" r="r" b="b"/>
            <a:pathLst>
              <a:path w="690522" h="974282">
                <a:moveTo>
                  <a:pt x="0" y="0"/>
                </a:moveTo>
                <a:lnTo>
                  <a:pt x="690522" y="0"/>
                </a:lnTo>
                <a:lnTo>
                  <a:pt x="690522" y="974282"/>
                </a:lnTo>
                <a:lnTo>
                  <a:pt x="0" y="9742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0671324" y="846171"/>
            <a:ext cx="6523432" cy="1368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7"/>
              </a:lnSpc>
            </a:pPr>
            <a:r>
              <a:rPr lang="en-US" sz="1824" b="1" spc="91">
                <a:solidFill>
                  <a:srgbClr val="191919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BUDUJEMY WSPÓLNOTĘ MIĘDZY JEDNOSTKAMI SAMORZĄDU, PRZEDSIĘBIORCAMI ORAZ MIEJSCAMI UŻYTECZNOŚCI PUBLICZNEJ, KTÓRYM ZALEŻY NA ROZWOJU TURYSTYKI W REGIONIE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945404" y="312770"/>
            <a:ext cx="3975271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24"/>
              </a:lnSpc>
              <a:spcBef>
                <a:spcPct val="0"/>
              </a:spcBef>
            </a:pPr>
            <a:r>
              <a:rPr lang="en-US" sz="2499" b="1" spc="97">
                <a:solidFill>
                  <a:srgbClr val="191919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WSPÓLNOTA LOKALNA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270485" y="6376969"/>
            <a:ext cx="5608514" cy="1025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7"/>
              </a:lnSpc>
            </a:pPr>
            <a:r>
              <a:rPr lang="en-US" sz="1824" b="1" spc="91">
                <a:solidFill>
                  <a:srgbClr val="191919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WSPÓŁPRACUJEMY Z MEDIAMI, PRZEDSIĘBIORCAMI I ORGANIZACJAMI </a:t>
            </a:r>
          </a:p>
          <a:p>
            <a:pPr algn="ctr">
              <a:lnSpc>
                <a:spcPts val="2737"/>
              </a:lnSpc>
            </a:pPr>
            <a:r>
              <a:rPr lang="en-US" sz="1824" b="1" spc="91">
                <a:solidFill>
                  <a:srgbClr val="191919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 CAŁYM WOJEWÓDZTWIE MAZOWIECKIM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193384" y="5834044"/>
            <a:ext cx="3479312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24"/>
              </a:lnSpc>
              <a:spcBef>
                <a:spcPct val="0"/>
              </a:spcBef>
            </a:pPr>
            <a:r>
              <a:rPr lang="en-US" sz="2499" b="1" spc="97">
                <a:solidFill>
                  <a:srgbClr val="191919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REGIONALNE ZASIĘGI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128783" y="3524752"/>
            <a:ext cx="5608514" cy="1368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7"/>
              </a:lnSpc>
            </a:pPr>
            <a:r>
              <a:rPr lang="en-US" sz="1824" b="1" spc="91">
                <a:solidFill>
                  <a:srgbClr val="191919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JESTEŚMY  ORGANIZACJĄ TURYSTYCZNĄ POWSTAŁĄ Z INICJATYWY ODDOLNEJ DZIAŁAJĄCĄ Z OGROMNĄ PASJĄ NA RZECZ TURYSTYKI W POWIECIE MIŃSKIM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605022" y="2981827"/>
            <a:ext cx="4656035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24"/>
              </a:lnSpc>
              <a:spcBef>
                <a:spcPct val="0"/>
              </a:spcBef>
            </a:pPr>
            <a:r>
              <a:rPr lang="en-US" sz="2499" b="1" spc="97">
                <a:solidFill>
                  <a:srgbClr val="191919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JESTEŚMY NIEPOWTAŻALNI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270485" y="8584030"/>
            <a:ext cx="5608514" cy="1368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7"/>
              </a:lnSpc>
            </a:pPr>
            <a:r>
              <a:rPr lang="en-US" sz="1824" b="1" spc="91">
                <a:solidFill>
                  <a:srgbClr val="191919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WŚRÓD NASZYCH CZŁONKÓW SĄ JEDNOSTKI SAMORZĄDU TERYTORIALNEGO, WRAZ Z KTÓRYMI DZIAŁAMY NA RZECZ ROZWOJU </a:t>
            </a:r>
          </a:p>
          <a:p>
            <a:pPr algn="ctr">
              <a:lnSpc>
                <a:spcPts val="2737"/>
              </a:lnSpc>
            </a:pPr>
            <a:r>
              <a:rPr lang="en-US" sz="1824" b="1" spc="91">
                <a:solidFill>
                  <a:srgbClr val="191919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 PROMOCJI TURYSTYKI I REKREACJI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012863" y="8072353"/>
            <a:ext cx="1840353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24"/>
              </a:lnSpc>
              <a:spcBef>
                <a:spcPct val="0"/>
              </a:spcBef>
            </a:pPr>
            <a:r>
              <a:rPr lang="en-US" sz="2499" b="1" spc="97">
                <a:solidFill>
                  <a:srgbClr val="191919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WSPARCIE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7371603" y="-1001788"/>
            <a:ext cx="3544794" cy="20548174"/>
            <a:chOff x="0" y="0"/>
            <a:chExt cx="1082450" cy="62746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2450" cy="6274661"/>
            </a:xfrm>
            <a:custGeom>
              <a:avLst/>
              <a:gdLst/>
              <a:ahLst/>
              <a:cxnLst/>
              <a:rect l="l" t="t" r="r" b="b"/>
              <a:pathLst>
                <a:path w="1082450" h="6274661">
                  <a:moveTo>
                    <a:pt x="0" y="0"/>
                  </a:moveTo>
                  <a:lnTo>
                    <a:pt x="1082450" y="0"/>
                  </a:lnTo>
                  <a:lnTo>
                    <a:pt x="1082450" y="6274661"/>
                  </a:lnTo>
                  <a:lnTo>
                    <a:pt x="0" y="6274661"/>
                  </a:lnTo>
                  <a:close/>
                </a:path>
              </a:pathLst>
            </a:custGeom>
            <a:solidFill>
              <a:srgbClr val="10664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082450" cy="63032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1018518" y="6303050"/>
            <a:ext cx="20325037" cy="2393704"/>
            <a:chOff x="0" y="0"/>
            <a:chExt cx="3227958" cy="3801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27958" cy="380160"/>
            </a:xfrm>
            <a:custGeom>
              <a:avLst/>
              <a:gdLst/>
              <a:ahLst/>
              <a:cxnLst/>
              <a:rect l="l" t="t" r="r" b="b"/>
              <a:pathLst>
                <a:path w="3227958" h="380160">
                  <a:moveTo>
                    <a:pt x="1076567" y="19070"/>
                  </a:moveTo>
                  <a:cubicBezTo>
                    <a:pt x="1241522" y="7556"/>
                    <a:pt x="1430196" y="0"/>
                    <a:pt x="1614848" y="0"/>
                  </a:cubicBezTo>
                  <a:cubicBezTo>
                    <a:pt x="1799506" y="0"/>
                    <a:pt x="1977192" y="6476"/>
                    <a:pt x="2140937" y="17990"/>
                  </a:cubicBezTo>
                  <a:cubicBezTo>
                    <a:pt x="2144425" y="18350"/>
                    <a:pt x="2147908" y="18350"/>
                    <a:pt x="2151390" y="18710"/>
                  </a:cubicBezTo>
                  <a:cubicBezTo>
                    <a:pt x="2766322" y="64765"/>
                    <a:pt x="3219248" y="186379"/>
                    <a:pt x="3227958" y="318892"/>
                  </a:cubicBezTo>
                  <a:lnTo>
                    <a:pt x="3227958" y="380160"/>
                  </a:lnTo>
                  <a:lnTo>
                    <a:pt x="0" y="380160"/>
                  </a:lnTo>
                  <a:lnTo>
                    <a:pt x="0" y="318937"/>
                  </a:lnTo>
                  <a:cubicBezTo>
                    <a:pt x="8710" y="185660"/>
                    <a:pt x="454666" y="64045"/>
                    <a:pt x="1076567" y="1907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98425"/>
              <a:ext cx="3227958" cy="2817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1904811" y="2463096"/>
            <a:ext cx="14478377" cy="0"/>
          </a:xfrm>
          <a:prstGeom prst="line">
            <a:avLst/>
          </a:prstGeom>
          <a:ln w="76200" cap="rnd">
            <a:solidFill>
              <a:srgbClr val="1F9F86"/>
            </a:solidFill>
            <a:prstDash val="lgDash"/>
            <a:headEnd type="diamond" w="lg" len="lg"/>
            <a:tailEnd type="diamond" w="lg" len="lg"/>
          </a:ln>
        </p:spPr>
      </p:sp>
      <p:sp>
        <p:nvSpPr>
          <p:cNvPr id="9" name="AutoShape 9"/>
          <p:cNvSpPr/>
          <p:nvPr/>
        </p:nvSpPr>
        <p:spPr>
          <a:xfrm>
            <a:off x="5086350" y="6298288"/>
            <a:ext cx="8115300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5086350" y="4322896"/>
            <a:ext cx="8115300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11"/>
          <p:cNvSpPr/>
          <p:nvPr/>
        </p:nvSpPr>
        <p:spPr>
          <a:xfrm>
            <a:off x="5708532" y="3148863"/>
            <a:ext cx="459334" cy="698607"/>
          </a:xfrm>
          <a:custGeom>
            <a:avLst/>
            <a:gdLst/>
            <a:ahLst/>
            <a:cxnLst/>
            <a:rect l="l" t="t" r="r" b="b"/>
            <a:pathLst>
              <a:path w="459334" h="698607">
                <a:moveTo>
                  <a:pt x="0" y="0"/>
                </a:moveTo>
                <a:lnTo>
                  <a:pt x="459334" y="0"/>
                </a:lnTo>
                <a:lnTo>
                  <a:pt x="459334" y="698607"/>
                </a:lnTo>
                <a:lnTo>
                  <a:pt x="0" y="6986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708532" y="4995440"/>
            <a:ext cx="459334" cy="630304"/>
          </a:xfrm>
          <a:custGeom>
            <a:avLst/>
            <a:gdLst/>
            <a:ahLst/>
            <a:cxnLst/>
            <a:rect l="l" t="t" r="r" b="b"/>
            <a:pathLst>
              <a:path w="459334" h="630304">
                <a:moveTo>
                  <a:pt x="0" y="0"/>
                </a:moveTo>
                <a:lnTo>
                  <a:pt x="459334" y="0"/>
                </a:lnTo>
                <a:lnTo>
                  <a:pt x="459334" y="630304"/>
                </a:lnTo>
                <a:lnTo>
                  <a:pt x="0" y="6303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571890" y="6950750"/>
            <a:ext cx="732618" cy="732618"/>
          </a:xfrm>
          <a:custGeom>
            <a:avLst/>
            <a:gdLst/>
            <a:ahLst/>
            <a:cxnLst/>
            <a:rect l="l" t="t" r="r" b="b"/>
            <a:pathLst>
              <a:path w="732618" h="732618">
                <a:moveTo>
                  <a:pt x="0" y="0"/>
                </a:moveTo>
                <a:lnTo>
                  <a:pt x="732618" y="0"/>
                </a:lnTo>
                <a:lnTo>
                  <a:pt x="732618" y="732618"/>
                </a:lnTo>
                <a:lnTo>
                  <a:pt x="0" y="7326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495437" y="5039129"/>
            <a:ext cx="4755317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99"/>
              </a:lnSpc>
            </a:pPr>
            <a:r>
              <a:rPr lang="en-US" sz="2999" b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693 241 227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495437" y="7045597"/>
            <a:ext cx="641381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99"/>
              </a:lnSpc>
            </a:pPr>
            <a:r>
              <a:rPr lang="en-US" sz="2999" b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sekretariat@lotziemiminskiej.pl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495437" y="3226704"/>
            <a:ext cx="5832956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99"/>
              </a:lnSpc>
            </a:pPr>
            <a:r>
              <a:rPr lang="en-US" sz="2999" b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Julianów 14, 05-332 Siennica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0" y="615853"/>
            <a:ext cx="18288000" cy="142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80"/>
              </a:lnSpc>
            </a:pPr>
            <a:r>
              <a:rPr lang="en-US" sz="8900" b="1">
                <a:solidFill>
                  <a:srgbClr val="10664A"/>
                </a:solidFill>
                <a:latin typeface="Poppins Bold"/>
                <a:ea typeface="Poppins Bold"/>
                <a:cs typeface="Poppins Bold"/>
                <a:sym typeface="Poppins Bold"/>
              </a:rPr>
              <a:t>Zapraszamy do kontaktu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91347" y="-719065"/>
            <a:ext cx="6225380" cy="11725130"/>
            <a:chOff x="0" y="0"/>
            <a:chExt cx="1901004" cy="35804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004" cy="3580426"/>
            </a:xfrm>
            <a:custGeom>
              <a:avLst/>
              <a:gdLst/>
              <a:ahLst/>
              <a:cxnLst/>
              <a:rect l="l" t="t" r="r" b="b"/>
              <a:pathLst>
                <a:path w="1901004" h="3580426">
                  <a:moveTo>
                    <a:pt x="0" y="0"/>
                  </a:moveTo>
                  <a:lnTo>
                    <a:pt x="1901004" y="0"/>
                  </a:lnTo>
                  <a:lnTo>
                    <a:pt x="1901004" y="3580426"/>
                  </a:lnTo>
                  <a:lnTo>
                    <a:pt x="0" y="3580426"/>
                  </a:lnTo>
                  <a:close/>
                </a:path>
              </a:pathLst>
            </a:custGeom>
            <a:solidFill>
              <a:srgbClr val="0F654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901004" cy="36280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-885275" y="2884564"/>
            <a:ext cx="11131109" cy="4517872"/>
            <a:chOff x="0" y="0"/>
            <a:chExt cx="1535905" cy="6233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35905" cy="623390"/>
            </a:xfrm>
            <a:custGeom>
              <a:avLst/>
              <a:gdLst/>
              <a:ahLst/>
              <a:cxnLst/>
              <a:rect l="l" t="t" r="r" b="b"/>
              <a:pathLst>
                <a:path w="1535905" h="623390">
                  <a:moveTo>
                    <a:pt x="512245" y="19070"/>
                  </a:moveTo>
                  <a:cubicBezTo>
                    <a:pt x="590733" y="7556"/>
                    <a:pt x="680506" y="0"/>
                    <a:pt x="768366" y="0"/>
                  </a:cubicBezTo>
                  <a:cubicBezTo>
                    <a:pt x="856229" y="0"/>
                    <a:pt x="940774" y="6476"/>
                    <a:pt x="1018686" y="17990"/>
                  </a:cubicBezTo>
                  <a:cubicBezTo>
                    <a:pt x="1020346" y="18350"/>
                    <a:pt x="1022003" y="18350"/>
                    <a:pt x="1023660" y="18710"/>
                  </a:cubicBezTo>
                  <a:cubicBezTo>
                    <a:pt x="1316253" y="64765"/>
                    <a:pt x="1531761" y="186379"/>
                    <a:pt x="1535905" y="324295"/>
                  </a:cubicBezTo>
                  <a:lnTo>
                    <a:pt x="1535905" y="623390"/>
                  </a:lnTo>
                  <a:lnTo>
                    <a:pt x="0" y="623390"/>
                  </a:lnTo>
                  <a:lnTo>
                    <a:pt x="0" y="324517"/>
                  </a:lnTo>
                  <a:cubicBezTo>
                    <a:pt x="4144" y="185660"/>
                    <a:pt x="216336" y="64045"/>
                    <a:pt x="512245" y="1907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79375"/>
              <a:ext cx="1535905" cy="5440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528561" y="17403"/>
            <a:ext cx="14357062" cy="1746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540"/>
              </a:lnSpc>
              <a:spcBef>
                <a:spcPct val="0"/>
              </a:spcBef>
            </a:pPr>
            <a:r>
              <a:rPr lang="en-US" sz="9671" b="1">
                <a:solidFill>
                  <a:srgbClr val="0F6549"/>
                </a:solidFill>
                <a:latin typeface="Poppins Bold"/>
                <a:ea typeface="Poppins Bold"/>
                <a:cs typeface="Poppins Bold"/>
                <a:sym typeface="Poppins Bold"/>
              </a:rPr>
              <a:t>PODSTAWA DZIAŁANIA</a:t>
            </a:r>
          </a:p>
        </p:txBody>
      </p:sp>
      <p:sp>
        <p:nvSpPr>
          <p:cNvPr id="9" name="AutoShape 9"/>
          <p:cNvSpPr/>
          <p:nvPr/>
        </p:nvSpPr>
        <p:spPr>
          <a:xfrm>
            <a:off x="3350981" y="2211710"/>
            <a:ext cx="14937019" cy="0"/>
          </a:xfrm>
          <a:prstGeom prst="line">
            <a:avLst/>
          </a:prstGeom>
          <a:ln w="95250" cap="rnd">
            <a:solidFill>
              <a:srgbClr val="1F9F86"/>
            </a:solidFill>
            <a:prstDash val="lgDash"/>
            <a:headEnd type="diamond" w="lg" len="lg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2421343" y="2373766"/>
            <a:ext cx="15866657" cy="1076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Lokalne Organizacje Turystyczne działają na podstawie Art. 4 Ustawy z dnia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25 czerwca 1999 r. o Polskiej Organizacji Turystycznej (Dz. U. 2024 poz. 1541)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-4329877" y="23662"/>
            <a:ext cx="8102194" cy="11061015"/>
          </a:xfrm>
          <a:custGeom>
            <a:avLst/>
            <a:gdLst/>
            <a:ahLst/>
            <a:cxnLst/>
            <a:rect l="l" t="t" r="r" b="b"/>
            <a:pathLst>
              <a:path w="8102194" h="11061015">
                <a:moveTo>
                  <a:pt x="8102193" y="0"/>
                </a:moveTo>
                <a:lnTo>
                  <a:pt x="0" y="0"/>
                </a:lnTo>
                <a:lnTo>
                  <a:pt x="0" y="11061016"/>
                </a:lnTo>
                <a:lnTo>
                  <a:pt x="8102193" y="11061016"/>
                </a:lnTo>
                <a:lnTo>
                  <a:pt x="810219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95541" y="3850140"/>
            <a:ext cx="12424668" cy="6165742"/>
          </a:xfrm>
          <a:custGeom>
            <a:avLst/>
            <a:gdLst/>
            <a:ahLst/>
            <a:cxnLst/>
            <a:rect l="l" t="t" r="r" b="b"/>
            <a:pathLst>
              <a:path w="12424668" h="6165742">
                <a:moveTo>
                  <a:pt x="0" y="0"/>
                </a:moveTo>
                <a:lnTo>
                  <a:pt x="12424668" y="0"/>
                </a:lnTo>
                <a:lnTo>
                  <a:pt x="12424668" y="6165742"/>
                </a:lnTo>
                <a:lnTo>
                  <a:pt x="0" y="61657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13" name="AutoShape 13"/>
          <p:cNvSpPr/>
          <p:nvPr/>
        </p:nvSpPr>
        <p:spPr>
          <a:xfrm>
            <a:off x="11786302" y="5860298"/>
            <a:ext cx="1481509" cy="252851"/>
          </a:xfrm>
          <a:prstGeom prst="line">
            <a:avLst/>
          </a:prstGeom>
          <a:ln w="952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4" name="TextBox 14"/>
          <p:cNvSpPr txBox="1"/>
          <p:nvPr/>
        </p:nvSpPr>
        <p:spPr>
          <a:xfrm>
            <a:off x="13268524" y="5057775"/>
            <a:ext cx="5183560" cy="2710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8" lvl="1" indent="-323854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1. JST</a:t>
            </a:r>
          </a:p>
          <a:p>
            <a:pPr marL="647708" lvl="1" indent="-323854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1b. związki metropolitarne</a:t>
            </a:r>
          </a:p>
          <a:p>
            <a:pPr marL="647708" lvl="1" indent="-323854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2. przedsiębiorcy turystyczni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91347" y="-719065"/>
            <a:ext cx="6225380" cy="11725130"/>
            <a:chOff x="0" y="0"/>
            <a:chExt cx="1901004" cy="35804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004" cy="3580426"/>
            </a:xfrm>
            <a:custGeom>
              <a:avLst/>
              <a:gdLst/>
              <a:ahLst/>
              <a:cxnLst/>
              <a:rect l="l" t="t" r="r" b="b"/>
              <a:pathLst>
                <a:path w="1901004" h="3580426">
                  <a:moveTo>
                    <a:pt x="0" y="0"/>
                  </a:moveTo>
                  <a:lnTo>
                    <a:pt x="1901004" y="0"/>
                  </a:lnTo>
                  <a:lnTo>
                    <a:pt x="1901004" y="3580426"/>
                  </a:lnTo>
                  <a:lnTo>
                    <a:pt x="0" y="3580426"/>
                  </a:lnTo>
                  <a:close/>
                </a:path>
              </a:pathLst>
            </a:custGeom>
            <a:solidFill>
              <a:srgbClr val="0F654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901004" cy="36280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-885275" y="2884564"/>
            <a:ext cx="11131109" cy="4517872"/>
            <a:chOff x="0" y="0"/>
            <a:chExt cx="1535905" cy="6233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35905" cy="623390"/>
            </a:xfrm>
            <a:custGeom>
              <a:avLst/>
              <a:gdLst/>
              <a:ahLst/>
              <a:cxnLst/>
              <a:rect l="l" t="t" r="r" b="b"/>
              <a:pathLst>
                <a:path w="1535905" h="623390">
                  <a:moveTo>
                    <a:pt x="512245" y="19070"/>
                  </a:moveTo>
                  <a:cubicBezTo>
                    <a:pt x="590733" y="7556"/>
                    <a:pt x="680506" y="0"/>
                    <a:pt x="768366" y="0"/>
                  </a:cubicBezTo>
                  <a:cubicBezTo>
                    <a:pt x="856229" y="0"/>
                    <a:pt x="940774" y="6476"/>
                    <a:pt x="1018686" y="17990"/>
                  </a:cubicBezTo>
                  <a:cubicBezTo>
                    <a:pt x="1020346" y="18350"/>
                    <a:pt x="1022003" y="18350"/>
                    <a:pt x="1023660" y="18710"/>
                  </a:cubicBezTo>
                  <a:cubicBezTo>
                    <a:pt x="1316253" y="64765"/>
                    <a:pt x="1531761" y="186379"/>
                    <a:pt x="1535905" y="324295"/>
                  </a:cubicBezTo>
                  <a:lnTo>
                    <a:pt x="1535905" y="623390"/>
                  </a:lnTo>
                  <a:lnTo>
                    <a:pt x="0" y="623390"/>
                  </a:lnTo>
                  <a:lnTo>
                    <a:pt x="0" y="324517"/>
                  </a:lnTo>
                  <a:cubicBezTo>
                    <a:pt x="4144" y="185660"/>
                    <a:pt x="216336" y="64045"/>
                    <a:pt x="512245" y="1907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79375"/>
              <a:ext cx="1535905" cy="5440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449784" y="448439"/>
            <a:ext cx="14357062" cy="1746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540"/>
              </a:lnSpc>
              <a:spcBef>
                <a:spcPct val="0"/>
              </a:spcBef>
            </a:pPr>
            <a:r>
              <a:rPr lang="en-US" sz="9671" b="1">
                <a:solidFill>
                  <a:srgbClr val="0F6549"/>
                </a:solidFill>
                <a:latin typeface="Poppins Bold"/>
                <a:ea typeface="Poppins Bold"/>
                <a:cs typeface="Poppins Bold"/>
                <a:sym typeface="Poppins Bold"/>
              </a:rPr>
              <a:t>CZYM SIĘ ZAJMUJEMY?</a:t>
            </a:r>
          </a:p>
        </p:txBody>
      </p:sp>
      <p:sp>
        <p:nvSpPr>
          <p:cNvPr id="9" name="AutoShape 9"/>
          <p:cNvSpPr/>
          <p:nvPr/>
        </p:nvSpPr>
        <p:spPr>
          <a:xfrm>
            <a:off x="3350981" y="2756783"/>
            <a:ext cx="14937019" cy="0"/>
          </a:xfrm>
          <a:prstGeom prst="line">
            <a:avLst/>
          </a:prstGeom>
          <a:ln w="95250" cap="rnd">
            <a:solidFill>
              <a:srgbClr val="1F9F86"/>
            </a:solidFill>
            <a:prstDash val="lgDash"/>
            <a:headEnd type="diamond" w="lg" len="lg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3080867" y="3820258"/>
            <a:ext cx="15207133" cy="4577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  <a:spcBef>
                <a:spcPct val="0"/>
              </a:spcBef>
            </a:pPr>
            <a:r>
              <a:rPr lang="en-US" sz="430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Lokalna Organizacja Turystyczna Ziemi Mińskiej promuje miejscową ofertę turystyczną, sieciuje produkty turystyczne  poszerzając  lokalny rynek usług . Na stronie www stworzyliśmy bazę informacji                    o atrakcjach  regionu, dzięki czemu  większa liczba osób będzie mogła poznać jego walory.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-4329877" y="23662"/>
            <a:ext cx="8102194" cy="11061015"/>
          </a:xfrm>
          <a:custGeom>
            <a:avLst/>
            <a:gdLst/>
            <a:ahLst/>
            <a:cxnLst/>
            <a:rect l="l" t="t" r="r" b="b"/>
            <a:pathLst>
              <a:path w="8102194" h="11061015">
                <a:moveTo>
                  <a:pt x="8102193" y="0"/>
                </a:moveTo>
                <a:lnTo>
                  <a:pt x="0" y="0"/>
                </a:lnTo>
                <a:lnTo>
                  <a:pt x="0" y="11061016"/>
                </a:lnTo>
                <a:lnTo>
                  <a:pt x="8102193" y="11061016"/>
                </a:lnTo>
                <a:lnTo>
                  <a:pt x="810219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91347" y="-719065"/>
            <a:ext cx="6225380" cy="11725130"/>
            <a:chOff x="0" y="0"/>
            <a:chExt cx="1901004" cy="35804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004" cy="3580426"/>
            </a:xfrm>
            <a:custGeom>
              <a:avLst/>
              <a:gdLst/>
              <a:ahLst/>
              <a:cxnLst/>
              <a:rect l="l" t="t" r="r" b="b"/>
              <a:pathLst>
                <a:path w="1901004" h="3580426">
                  <a:moveTo>
                    <a:pt x="0" y="0"/>
                  </a:moveTo>
                  <a:lnTo>
                    <a:pt x="1901004" y="0"/>
                  </a:lnTo>
                  <a:lnTo>
                    <a:pt x="1901004" y="3580426"/>
                  </a:lnTo>
                  <a:lnTo>
                    <a:pt x="0" y="3580426"/>
                  </a:lnTo>
                  <a:close/>
                </a:path>
              </a:pathLst>
            </a:custGeom>
            <a:solidFill>
              <a:srgbClr val="0F654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901004" cy="36280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-885275" y="2884564"/>
            <a:ext cx="11131109" cy="4517872"/>
            <a:chOff x="0" y="0"/>
            <a:chExt cx="1535905" cy="6233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35905" cy="623390"/>
            </a:xfrm>
            <a:custGeom>
              <a:avLst/>
              <a:gdLst/>
              <a:ahLst/>
              <a:cxnLst/>
              <a:rect l="l" t="t" r="r" b="b"/>
              <a:pathLst>
                <a:path w="1535905" h="623390">
                  <a:moveTo>
                    <a:pt x="512245" y="19070"/>
                  </a:moveTo>
                  <a:cubicBezTo>
                    <a:pt x="590733" y="7556"/>
                    <a:pt x="680506" y="0"/>
                    <a:pt x="768366" y="0"/>
                  </a:cubicBezTo>
                  <a:cubicBezTo>
                    <a:pt x="856229" y="0"/>
                    <a:pt x="940774" y="6476"/>
                    <a:pt x="1018686" y="17990"/>
                  </a:cubicBezTo>
                  <a:cubicBezTo>
                    <a:pt x="1020346" y="18350"/>
                    <a:pt x="1022003" y="18350"/>
                    <a:pt x="1023660" y="18710"/>
                  </a:cubicBezTo>
                  <a:cubicBezTo>
                    <a:pt x="1316253" y="64765"/>
                    <a:pt x="1531761" y="186379"/>
                    <a:pt x="1535905" y="324295"/>
                  </a:cubicBezTo>
                  <a:lnTo>
                    <a:pt x="1535905" y="623390"/>
                  </a:lnTo>
                  <a:lnTo>
                    <a:pt x="0" y="623390"/>
                  </a:lnTo>
                  <a:lnTo>
                    <a:pt x="0" y="324517"/>
                  </a:lnTo>
                  <a:cubicBezTo>
                    <a:pt x="4144" y="185660"/>
                    <a:pt x="216336" y="64045"/>
                    <a:pt x="512245" y="1907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79375"/>
              <a:ext cx="1535905" cy="5440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722399" y="904875"/>
            <a:ext cx="13745748" cy="8074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17"/>
              </a:lnSpc>
            </a:pPr>
            <a:r>
              <a:rPr lang="en-US" sz="4583" b="1">
                <a:solidFill>
                  <a:srgbClr val="0F6549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Misją LOT ZM jest:</a:t>
            </a:r>
          </a:p>
          <a:p>
            <a:pPr marL="946471" lvl="1" indent="-473236" algn="just">
              <a:lnSpc>
                <a:spcPts val="6137"/>
              </a:lnSpc>
              <a:buFont typeface="Arial"/>
              <a:buChar char="•"/>
            </a:pPr>
            <a:r>
              <a:rPr lang="en-US" sz="4383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kreowanie pozytywnego wizerunku regionu, </a:t>
            </a:r>
          </a:p>
          <a:p>
            <a:pPr marL="946471" lvl="1" indent="-473236" algn="just">
              <a:lnSpc>
                <a:spcPts val="6137"/>
              </a:lnSpc>
              <a:buFont typeface="Arial"/>
              <a:buChar char="•"/>
            </a:pPr>
            <a:r>
              <a:rPr lang="en-US" sz="4383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wzmacnianie i promocja marki Ziemia Mińska</a:t>
            </a:r>
          </a:p>
          <a:p>
            <a:pPr marL="946471" lvl="1" indent="-473236" algn="just">
              <a:lnSpc>
                <a:spcPts val="6137"/>
              </a:lnSpc>
              <a:buFont typeface="Arial"/>
              <a:buChar char="•"/>
            </a:pPr>
            <a:r>
              <a:rPr lang="en-US" sz="4383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wspieranie rozwoju turystyki i rekreacji, pomoc w tym zakresie  jednostkom samorządu terytorialnego oraz lokalnym przedsiębiorcom turystycznym. </a:t>
            </a:r>
          </a:p>
          <a:p>
            <a:pPr algn="just">
              <a:lnSpc>
                <a:spcPts val="1657"/>
              </a:lnSpc>
            </a:pPr>
            <a:endParaRPr lang="en-US" sz="4383">
              <a:solidFill>
                <a:srgbClr val="33293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6277"/>
              </a:lnSpc>
              <a:spcBef>
                <a:spcPct val="0"/>
              </a:spcBef>
            </a:pPr>
            <a:r>
              <a:rPr lang="en-US" sz="4483" b="1">
                <a:solidFill>
                  <a:srgbClr val="332934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Wykorzystując różnorodne formy promocji ukazujemy walory przyrodnicze, geograficzne, historyczne i kulturalne naszego regionu. 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-4051097" y="469634"/>
            <a:ext cx="8102194" cy="11061015"/>
          </a:xfrm>
          <a:custGeom>
            <a:avLst/>
            <a:gdLst/>
            <a:ahLst/>
            <a:cxnLst/>
            <a:rect l="l" t="t" r="r" b="b"/>
            <a:pathLst>
              <a:path w="8102194" h="11061015">
                <a:moveTo>
                  <a:pt x="8102194" y="0"/>
                </a:moveTo>
                <a:lnTo>
                  <a:pt x="0" y="0"/>
                </a:lnTo>
                <a:lnTo>
                  <a:pt x="0" y="11061015"/>
                </a:lnTo>
                <a:lnTo>
                  <a:pt x="8102194" y="11061015"/>
                </a:lnTo>
                <a:lnTo>
                  <a:pt x="810219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4027136" y="-719065"/>
            <a:ext cx="5449789" cy="11725130"/>
            <a:chOff x="0" y="0"/>
            <a:chExt cx="1664166" cy="35804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64166" cy="3580426"/>
            </a:xfrm>
            <a:custGeom>
              <a:avLst/>
              <a:gdLst/>
              <a:ahLst/>
              <a:cxnLst/>
              <a:rect l="l" t="t" r="r" b="b"/>
              <a:pathLst>
                <a:path w="1664166" h="3580426">
                  <a:moveTo>
                    <a:pt x="0" y="0"/>
                  </a:moveTo>
                  <a:lnTo>
                    <a:pt x="1664166" y="0"/>
                  </a:lnTo>
                  <a:lnTo>
                    <a:pt x="1664166" y="3580426"/>
                  </a:lnTo>
                  <a:lnTo>
                    <a:pt x="0" y="3580426"/>
                  </a:lnTo>
                  <a:close/>
                </a:path>
              </a:pathLst>
            </a:custGeom>
            <a:solidFill>
              <a:srgbClr val="0F654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664166" cy="36280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8416444" y="3513195"/>
            <a:ext cx="11671631" cy="3260609"/>
            <a:chOff x="0" y="0"/>
            <a:chExt cx="1610488" cy="4499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10488" cy="449909"/>
            </a:xfrm>
            <a:custGeom>
              <a:avLst/>
              <a:gdLst/>
              <a:ahLst/>
              <a:cxnLst/>
              <a:rect l="l" t="t" r="r" b="b"/>
              <a:pathLst>
                <a:path w="1610488" h="449909">
                  <a:moveTo>
                    <a:pt x="537119" y="19070"/>
                  </a:moveTo>
                  <a:cubicBezTo>
                    <a:pt x="619418" y="7556"/>
                    <a:pt x="713552" y="0"/>
                    <a:pt x="805678" y="0"/>
                  </a:cubicBezTo>
                  <a:cubicBezTo>
                    <a:pt x="897807" y="0"/>
                    <a:pt x="986458" y="6476"/>
                    <a:pt x="1068153" y="17990"/>
                  </a:cubicBezTo>
                  <a:cubicBezTo>
                    <a:pt x="1069894" y="18350"/>
                    <a:pt x="1071631" y="18350"/>
                    <a:pt x="1073369" y="18710"/>
                  </a:cubicBezTo>
                  <a:cubicBezTo>
                    <a:pt x="1380170" y="64765"/>
                    <a:pt x="1606143" y="186379"/>
                    <a:pt x="1610488" y="320441"/>
                  </a:cubicBezTo>
                  <a:lnTo>
                    <a:pt x="1610488" y="449909"/>
                  </a:lnTo>
                  <a:lnTo>
                    <a:pt x="0" y="449909"/>
                  </a:lnTo>
                  <a:lnTo>
                    <a:pt x="0" y="320537"/>
                  </a:lnTo>
                  <a:cubicBezTo>
                    <a:pt x="4346" y="185660"/>
                    <a:pt x="226842" y="64045"/>
                    <a:pt x="537119" y="1907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79375"/>
              <a:ext cx="1610488" cy="370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67043" y="83195"/>
            <a:ext cx="12354911" cy="984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60"/>
              </a:lnSpc>
              <a:spcBef>
                <a:spcPct val="0"/>
              </a:spcBef>
            </a:pPr>
            <a:r>
              <a:rPr lang="en-US" sz="5471" b="1">
                <a:solidFill>
                  <a:srgbClr val="0F6549"/>
                </a:solidFill>
                <a:latin typeface="Poppins Bold"/>
                <a:ea typeface="Poppins Bold"/>
                <a:cs typeface="Poppins Bold"/>
                <a:sym typeface="Poppins Bold"/>
              </a:rPr>
              <a:t>NASI CZŁONKOWIE</a:t>
            </a:r>
          </a:p>
        </p:txBody>
      </p:sp>
      <p:sp>
        <p:nvSpPr>
          <p:cNvPr id="9" name="AutoShape 9"/>
          <p:cNvSpPr/>
          <p:nvPr/>
        </p:nvSpPr>
        <p:spPr>
          <a:xfrm>
            <a:off x="-909996" y="1105571"/>
            <a:ext cx="10053996" cy="0"/>
          </a:xfrm>
          <a:prstGeom prst="line">
            <a:avLst/>
          </a:prstGeom>
          <a:ln w="76200" cap="rnd">
            <a:solidFill>
              <a:srgbClr val="1F9F86"/>
            </a:solidFill>
            <a:prstDash val="lgDash"/>
            <a:headEnd type="diamond" w="lg" len="lg"/>
            <a:tailEnd type="diamond" w="lg" len="lg"/>
          </a:ln>
        </p:spPr>
      </p:sp>
      <p:sp>
        <p:nvSpPr>
          <p:cNvPr id="10" name="Freeform 10"/>
          <p:cNvSpPr/>
          <p:nvPr/>
        </p:nvSpPr>
        <p:spPr>
          <a:xfrm>
            <a:off x="14236903" y="441037"/>
            <a:ext cx="8102194" cy="11061015"/>
          </a:xfrm>
          <a:custGeom>
            <a:avLst/>
            <a:gdLst/>
            <a:ahLst/>
            <a:cxnLst/>
            <a:rect l="l" t="t" r="r" b="b"/>
            <a:pathLst>
              <a:path w="8102194" h="11061015">
                <a:moveTo>
                  <a:pt x="0" y="0"/>
                </a:moveTo>
                <a:lnTo>
                  <a:pt x="8102194" y="0"/>
                </a:lnTo>
                <a:lnTo>
                  <a:pt x="8102194" y="11061015"/>
                </a:lnTo>
                <a:lnTo>
                  <a:pt x="0" y="11061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67043" y="1427841"/>
            <a:ext cx="5636101" cy="5199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5"/>
              </a:lnSpc>
              <a:spcBef>
                <a:spcPct val="0"/>
              </a:spcBef>
            </a:pPr>
            <a:r>
              <a:rPr lang="en-US" sz="2296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Jednostki Samorządu Terytorialnego:</a:t>
            </a:r>
          </a:p>
          <a:p>
            <a:pPr marL="495861" lvl="1" indent="-247931" algn="l">
              <a:lnSpc>
                <a:spcPts val="3215"/>
              </a:lnSpc>
              <a:buAutoNum type="arabicPeriod"/>
            </a:pPr>
            <a:r>
              <a:rPr lang="en-US" sz="229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Gmina i Miasto Cegłów</a:t>
            </a:r>
          </a:p>
          <a:p>
            <a:pPr marL="495861" lvl="1" indent="-247931" algn="l">
              <a:lnSpc>
                <a:spcPts val="3215"/>
              </a:lnSpc>
              <a:buAutoNum type="arabicPeriod"/>
            </a:pPr>
            <a:r>
              <a:rPr lang="en-US" sz="229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Gmina Dębe Wielkie</a:t>
            </a:r>
          </a:p>
          <a:p>
            <a:pPr marL="495861" lvl="1" indent="-247931" algn="l">
              <a:lnSpc>
                <a:spcPts val="3215"/>
              </a:lnSpc>
              <a:buAutoNum type="arabicPeriod"/>
            </a:pPr>
            <a:r>
              <a:rPr lang="en-US" sz="229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Gmina Jakubów</a:t>
            </a:r>
          </a:p>
          <a:p>
            <a:pPr marL="495861" lvl="1" indent="-247931" algn="l">
              <a:lnSpc>
                <a:spcPts val="3215"/>
              </a:lnSpc>
              <a:buAutoNum type="arabicPeriod"/>
            </a:pPr>
            <a:r>
              <a:rPr lang="en-US" sz="229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Gmina i Miasto Kałuszyn</a:t>
            </a:r>
          </a:p>
          <a:p>
            <a:pPr marL="495861" lvl="1" indent="-247931" algn="l">
              <a:lnSpc>
                <a:spcPts val="3215"/>
              </a:lnSpc>
              <a:buAutoNum type="arabicPeriod"/>
            </a:pPr>
            <a:r>
              <a:rPr lang="en-US" sz="229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Gmina i Miasto Latowicz</a:t>
            </a:r>
          </a:p>
          <a:p>
            <a:pPr marL="495861" lvl="1" indent="-247931" algn="l">
              <a:lnSpc>
                <a:spcPts val="3215"/>
              </a:lnSpc>
              <a:buAutoNum type="arabicPeriod"/>
            </a:pPr>
            <a:r>
              <a:rPr lang="en-US" sz="229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Gmina Mińsk Mazowiecki</a:t>
            </a:r>
          </a:p>
          <a:p>
            <a:pPr marL="495861" lvl="1" indent="-247931" algn="l">
              <a:lnSpc>
                <a:spcPts val="3215"/>
              </a:lnSpc>
              <a:buAutoNum type="arabicPeriod"/>
            </a:pPr>
            <a:r>
              <a:rPr lang="en-US" sz="229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Gmina i Miasto Mrozy</a:t>
            </a:r>
          </a:p>
          <a:p>
            <a:pPr marL="495861" lvl="1" indent="-247931" algn="l">
              <a:lnSpc>
                <a:spcPts val="3215"/>
              </a:lnSpc>
              <a:buAutoNum type="arabicPeriod"/>
            </a:pPr>
            <a:r>
              <a:rPr lang="en-US" sz="229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Gmina i Miasto Siennica</a:t>
            </a:r>
          </a:p>
          <a:p>
            <a:pPr marL="495861" lvl="1" indent="-247931" algn="l">
              <a:lnSpc>
                <a:spcPts val="3215"/>
              </a:lnSpc>
              <a:buAutoNum type="arabicPeriod"/>
            </a:pPr>
            <a:r>
              <a:rPr lang="en-US" sz="229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Gmina i Miasto Sulejówek</a:t>
            </a:r>
          </a:p>
          <a:p>
            <a:pPr marL="495861" lvl="1" indent="-247931" algn="l">
              <a:lnSpc>
                <a:spcPts val="3215"/>
              </a:lnSpc>
              <a:buAutoNum type="arabicPeriod"/>
            </a:pPr>
            <a:r>
              <a:rPr lang="en-US" sz="229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Gmina Stanisławów</a:t>
            </a:r>
          </a:p>
          <a:p>
            <a:pPr marL="495861" lvl="1" indent="-247931" algn="l">
              <a:lnSpc>
                <a:spcPts val="3215"/>
              </a:lnSpc>
              <a:buAutoNum type="arabicPeriod"/>
            </a:pPr>
            <a:r>
              <a:rPr lang="en-US" sz="229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Gmina i Miasto Dobre</a:t>
            </a:r>
          </a:p>
          <a:p>
            <a:pPr marL="495861" lvl="1" indent="-247931" algn="l">
              <a:lnSpc>
                <a:spcPts val="3215"/>
              </a:lnSpc>
              <a:buAutoNum type="arabicPeriod"/>
            </a:pPr>
            <a:r>
              <a:rPr lang="en-US" sz="229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Miasto Mińsk Mazowiecki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67043" y="6911475"/>
            <a:ext cx="10467658" cy="3199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Firmy, szkoły i inne podmioty: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13. Klub Kulturalne Zacisze 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14. Fundacja Magiczne Kąty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15. Przewozy Pasażerskie Jarcyk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16. Miejski Ośrodek Sportu i Rekreacji w Mińsku Mazowieckim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17. Zespół Szkół Zawodowych nr 2 “Mechanik” w Mińsku Mazowieckim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18. LGD Ziemi Mińskiej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19. Zespół Szkół Turystyczno-Gastronomicznych w Mińsku Mazowieckim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576742" y="1482268"/>
            <a:ext cx="7282815" cy="3999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Organy turystyczne i gastronomiczne:</a:t>
            </a:r>
          </a:p>
          <a:p>
            <a:pPr algn="l">
              <a:lnSpc>
                <a:spcPts val="3219"/>
              </a:lnSpc>
            </a:pPr>
            <a:r>
              <a:rPr lang="en-US" sz="22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20. Gościniec Goździejewski</a:t>
            </a:r>
          </a:p>
          <a:p>
            <a:pPr algn="l">
              <a:lnSpc>
                <a:spcPts val="3219"/>
              </a:lnSpc>
            </a:pPr>
            <a:r>
              <a:rPr lang="en-US" sz="22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21.  Agroturystyka pod Dębem/Agro City</a:t>
            </a:r>
          </a:p>
          <a:p>
            <a:pPr algn="l">
              <a:lnSpc>
                <a:spcPts val="3219"/>
              </a:lnSpc>
            </a:pPr>
            <a:r>
              <a:rPr lang="en-US" sz="22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22. Gospodarstwo Agroturystyczne Na KOŃcu wsi</a:t>
            </a:r>
          </a:p>
          <a:p>
            <a:pPr algn="l">
              <a:lnSpc>
                <a:spcPts val="3219"/>
              </a:lnSpc>
            </a:pPr>
            <a:r>
              <a:rPr lang="en-US" sz="22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23. Stodoła Kultury</a:t>
            </a:r>
          </a:p>
          <a:p>
            <a:pPr algn="l">
              <a:lnSpc>
                <a:spcPts val="3219"/>
              </a:lnSpc>
            </a:pPr>
            <a:r>
              <a:rPr lang="en-US" sz="22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24. Agroturystyka Dolina Bobrów</a:t>
            </a:r>
          </a:p>
          <a:p>
            <a:pPr algn="l">
              <a:lnSpc>
                <a:spcPts val="3219"/>
              </a:lnSpc>
            </a:pPr>
            <a:r>
              <a:rPr lang="en-US" sz="22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25. Agroturystyka Mazowieckie Sioło Julianówka</a:t>
            </a:r>
          </a:p>
          <a:p>
            <a:pPr algn="l">
              <a:lnSpc>
                <a:spcPts val="3219"/>
              </a:lnSpc>
            </a:pPr>
            <a:r>
              <a:rPr lang="en-US" sz="22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26. Letnisko Dzielnik</a:t>
            </a:r>
          </a:p>
          <a:p>
            <a:pPr algn="l">
              <a:lnSpc>
                <a:spcPts val="3219"/>
              </a:lnSpc>
            </a:pPr>
            <a:r>
              <a:rPr lang="en-US" sz="22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27. Zagroda Młyńska Ptaki</a:t>
            </a:r>
          </a:p>
          <a:p>
            <a:pPr algn="l">
              <a:lnSpc>
                <a:spcPts val="3219"/>
              </a:lnSpc>
            </a:pPr>
            <a:r>
              <a:rPr lang="en-US" sz="22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28. Agroturystyka Akacjowy Zakątek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764952" y="5914394"/>
            <a:ext cx="2325688" cy="80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Osoby fizyczne:</a:t>
            </a:r>
          </a:p>
          <a:p>
            <a:pPr marL="496567" lvl="1" indent="-248284" algn="l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9 osób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7371603" y="-1001788"/>
            <a:ext cx="3544794" cy="20548174"/>
            <a:chOff x="0" y="0"/>
            <a:chExt cx="1082450" cy="62746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2450" cy="6274661"/>
            </a:xfrm>
            <a:custGeom>
              <a:avLst/>
              <a:gdLst/>
              <a:ahLst/>
              <a:cxnLst/>
              <a:rect l="l" t="t" r="r" b="b"/>
              <a:pathLst>
                <a:path w="1082450" h="6274661">
                  <a:moveTo>
                    <a:pt x="0" y="0"/>
                  </a:moveTo>
                  <a:lnTo>
                    <a:pt x="1082450" y="0"/>
                  </a:lnTo>
                  <a:lnTo>
                    <a:pt x="1082450" y="6274661"/>
                  </a:lnTo>
                  <a:lnTo>
                    <a:pt x="0" y="6274661"/>
                  </a:lnTo>
                  <a:close/>
                </a:path>
              </a:pathLst>
            </a:custGeom>
            <a:solidFill>
              <a:srgbClr val="10664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082450" cy="6322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1018518" y="6303050"/>
            <a:ext cx="20325037" cy="2393704"/>
            <a:chOff x="0" y="0"/>
            <a:chExt cx="3227958" cy="3801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27958" cy="380160"/>
            </a:xfrm>
            <a:custGeom>
              <a:avLst/>
              <a:gdLst/>
              <a:ahLst/>
              <a:cxnLst/>
              <a:rect l="l" t="t" r="r" b="b"/>
              <a:pathLst>
                <a:path w="3227958" h="380160">
                  <a:moveTo>
                    <a:pt x="1076567" y="19070"/>
                  </a:moveTo>
                  <a:cubicBezTo>
                    <a:pt x="1241522" y="7556"/>
                    <a:pt x="1430196" y="0"/>
                    <a:pt x="1614848" y="0"/>
                  </a:cubicBezTo>
                  <a:cubicBezTo>
                    <a:pt x="1799506" y="0"/>
                    <a:pt x="1977192" y="6476"/>
                    <a:pt x="2140937" y="17990"/>
                  </a:cubicBezTo>
                  <a:cubicBezTo>
                    <a:pt x="2144425" y="18350"/>
                    <a:pt x="2147908" y="18350"/>
                    <a:pt x="2151390" y="18710"/>
                  </a:cubicBezTo>
                  <a:cubicBezTo>
                    <a:pt x="2766322" y="64765"/>
                    <a:pt x="3219248" y="186379"/>
                    <a:pt x="3227958" y="318892"/>
                  </a:cubicBezTo>
                  <a:lnTo>
                    <a:pt x="3227958" y="380160"/>
                  </a:lnTo>
                  <a:lnTo>
                    <a:pt x="0" y="380160"/>
                  </a:lnTo>
                  <a:lnTo>
                    <a:pt x="0" y="318937"/>
                  </a:lnTo>
                  <a:cubicBezTo>
                    <a:pt x="8710" y="185660"/>
                    <a:pt x="454666" y="64045"/>
                    <a:pt x="1076567" y="1907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79375"/>
              <a:ext cx="3227958" cy="300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206850" y="1741049"/>
            <a:ext cx="11874301" cy="4025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74"/>
              </a:lnSpc>
            </a:pPr>
            <a:r>
              <a:rPr lang="en-US" sz="11267" b="1">
                <a:solidFill>
                  <a:srgbClr val="10664A"/>
                </a:solidFill>
                <a:latin typeface="Poppins Bold"/>
                <a:ea typeface="Poppins Bold"/>
                <a:cs typeface="Poppins Bold"/>
                <a:sym typeface="Poppins Bold"/>
              </a:rPr>
              <a:t>CO ZROBILIŚMY </a:t>
            </a:r>
          </a:p>
          <a:p>
            <a:pPr algn="ctr">
              <a:lnSpc>
                <a:spcPts val="15774"/>
              </a:lnSpc>
              <a:spcBef>
                <a:spcPct val="0"/>
              </a:spcBef>
            </a:pPr>
            <a:r>
              <a:rPr lang="en-US" sz="11267" b="1">
                <a:solidFill>
                  <a:srgbClr val="10664A"/>
                </a:solidFill>
                <a:latin typeface="Poppins Bold"/>
                <a:ea typeface="Poppins Bold"/>
                <a:cs typeface="Poppins Bold"/>
                <a:sym typeface="Poppins Bold"/>
              </a:rPr>
              <a:t>DO TEJ PORY?</a:t>
            </a:r>
          </a:p>
        </p:txBody>
      </p:sp>
      <p:sp>
        <p:nvSpPr>
          <p:cNvPr id="9" name="AutoShape 9"/>
          <p:cNvSpPr/>
          <p:nvPr/>
        </p:nvSpPr>
        <p:spPr>
          <a:xfrm>
            <a:off x="1904811" y="6264950"/>
            <a:ext cx="14478377" cy="0"/>
          </a:xfrm>
          <a:prstGeom prst="line">
            <a:avLst/>
          </a:prstGeom>
          <a:ln w="76200" cap="rnd">
            <a:solidFill>
              <a:srgbClr val="1F9F86"/>
            </a:solidFill>
            <a:prstDash val="lgDash"/>
            <a:headEnd type="diamond" w="lg" len="lg"/>
            <a:tailEnd type="diamond" w="lg" len="lg"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885275" y="2884564"/>
            <a:ext cx="11131109" cy="4517872"/>
            <a:chOff x="0" y="0"/>
            <a:chExt cx="1535905" cy="6233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5905" cy="623390"/>
            </a:xfrm>
            <a:custGeom>
              <a:avLst/>
              <a:gdLst/>
              <a:ahLst/>
              <a:cxnLst/>
              <a:rect l="l" t="t" r="r" b="b"/>
              <a:pathLst>
                <a:path w="1535905" h="623390">
                  <a:moveTo>
                    <a:pt x="512245" y="19070"/>
                  </a:moveTo>
                  <a:cubicBezTo>
                    <a:pt x="590733" y="7556"/>
                    <a:pt x="680506" y="0"/>
                    <a:pt x="768366" y="0"/>
                  </a:cubicBezTo>
                  <a:cubicBezTo>
                    <a:pt x="856229" y="0"/>
                    <a:pt x="940774" y="6476"/>
                    <a:pt x="1018686" y="17990"/>
                  </a:cubicBezTo>
                  <a:cubicBezTo>
                    <a:pt x="1020346" y="18350"/>
                    <a:pt x="1022003" y="18350"/>
                    <a:pt x="1023660" y="18710"/>
                  </a:cubicBezTo>
                  <a:cubicBezTo>
                    <a:pt x="1316253" y="64765"/>
                    <a:pt x="1531761" y="186379"/>
                    <a:pt x="1535905" y="324295"/>
                  </a:cubicBezTo>
                  <a:lnTo>
                    <a:pt x="1535905" y="623390"/>
                  </a:lnTo>
                  <a:lnTo>
                    <a:pt x="0" y="623390"/>
                  </a:lnTo>
                  <a:lnTo>
                    <a:pt x="0" y="324517"/>
                  </a:lnTo>
                  <a:cubicBezTo>
                    <a:pt x="4144" y="185660"/>
                    <a:pt x="216336" y="64045"/>
                    <a:pt x="512245" y="1907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79375"/>
              <a:ext cx="1535905" cy="5440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509748" y="2196875"/>
            <a:ext cx="8558079" cy="6416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Podczas wizyt prezentowano najciekawsze atrakcje turystyczne danej części regionu.</a:t>
            </a: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332934"/>
                </a:solidFill>
                <a:latin typeface="Poppins"/>
                <a:ea typeface="Poppins"/>
                <a:cs typeface="Poppins"/>
                <a:sym typeface="Poppins"/>
              </a:rPr>
              <a:t>Wśród uczestników znaleźli się dziennikarze, media lokalne i regionalne, przedstawiciele władz lokalnych, członkowie LOT ZM, nauczyciele ze szkół średnich, blogerzy, itp.</a:t>
            </a:r>
          </a:p>
          <a:p>
            <a:pPr algn="l">
              <a:lnSpc>
                <a:spcPts val="5040"/>
              </a:lnSpc>
            </a:pPr>
            <a:endParaRPr lang="en-US" sz="3600">
              <a:solidFill>
                <a:srgbClr val="33293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78843" y="1678543"/>
            <a:ext cx="9130905" cy="8290773"/>
          </a:xfrm>
          <a:custGeom>
            <a:avLst/>
            <a:gdLst/>
            <a:ahLst/>
            <a:cxnLst/>
            <a:rect l="l" t="t" r="r" b="b"/>
            <a:pathLst>
              <a:path w="9130905" h="8290773">
                <a:moveTo>
                  <a:pt x="0" y="0"/>
                </a:moveTo>
                <a:lnTo>
                  <a:pt x="9130905" y="0"/>
                </a:lnTo>
                <a:lnTo>
                  <a:pt x="9130905" y="8290773"/>
                </a:lnTo>
                <a:lnTo>
                  <a:pt x="0" y="82907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875030" y="212381"/>
            <a:ext cx="14676688" cy="1222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24"/>
              </a:lnSpc>
              <a:spcBef>
                <a:spcPct val="0"/>
              </a:spcBef>
            </a:pPr>
            <a:r>
              <a:rPr lang="en-US" sz="8000" b="1" spc="-152">
                <a:solidFill>
                  <a:srgbClr val="0F6549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Sześć wizyt studyjnych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4388" y="2743175"/>
            <a:ext cx="5479983" cy="7124487"/>
            <a:chOff x="0" y="0"/>
            <a:chExt cx="4884266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5536" cy="6350000"/>
            </a:xfrm>
            <a:custGeom>
              <a:avLst/>
              <a:gdLst/>
              <a:ahLst/>
              <a:cxnLst/>
              <a:rect l="l" t="t" r="r" b="b"/>
              <a:pathLst>
                <a:path w="4885536" h="6350000">
                  <a:moveTo>
                    <a:pt x="4603909" y="0"/>
                  </a:moveTo>
                  <a:lnTo>
                    <a:pt x="280357" y="0"/>
                  </a:lnTo>
                  <a:cubicBezTo>
                    <a:pt x="125037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25037" y="6350000"/>
                    <a:pt x="280357" y="6350000"/>
                  </a:cubicBezTo>
                  <a:lnTo>
                    <a:pt x="4604886" y="6350000"/>
                  </a:lnTo>
                  <a:cubicBezTo>
                    <a:pt x="4759229" y="6350000"/>
                    <a:pt x="4885536" y="6187440"/>
                    <a:pt x="4885536" y="5985510"/>
                  </a:cubicBezTo>
                  <a:lnTo>
                    <a:pt x="4885536" y="364490"/>
                  </a:lnTo>
                  <a:cubicBezTo>
                    <a:pt x="4884266" y="162560"/>
                    <a:pt x="4759229" y="0"/>
                    <a:pt x="4603909" y="0"/>
                  </a:cubicBezTo>
                  <a:close/>
                </a:path>
              </a:pathLst>
            </a:custGeom>
            <a:blipFill>
              <a:blip r:embed="rId2"/>
              <a:stretch>
                <a:fillRect t="-1291" b="-1291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6432584" y="2743175"/>
            <a:ext cx="5479983" cy="7124487"/>
            <a:chOff x="0" y="0"/>
            <a:chExt cx="4884266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85536" cy="6350000"/>
            </a:xfrm>
            <a:custGeom>
              <a:avLst/>
              <a:gdLst/>
              <a:ahLst/>
              <a:cxnLst/>
              <a:rect l="l" t="t" r="r" b="b"/>
              <a:pathLst>
                <a:path w="4885536" h="6350000">
                  <a:moveTo>
                    <a:pt x="4603909" y="0"/>
                  </a:moveTo>
                  <a:lnTo>
                    <a:pt x="280357" y="0"/>
                  </a:lnTo>
                  <a:cubicBezTo>
                    <a:pt x="125037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25037" y="6350000"/>
                    <a:pt x="280357" y="6350000"/>
                  </a:cubicBezTo>
                  <a:lnTo>
                    <a:pt x="4604886" y="6350000"/>
                  </a:lnTo>
                  <a:cubicBezTo>
                    <a:pt x="4759229" y="6350000"/>
                    <a:pt x="4885536" y="6187440"/>
                    <a:pt x="4885536" y="5985510"/>
                  </a:cubicBezTo>
                  <a:lnTo>
                    <a:pt x="4885536" y="364490"/>
                  </a:lnTo>
                  <a:cubicBezTo>
                    <a:pt x="4884266" y="162560"/>
                    <a:pt x="4759229" y="0"/>
                    <a:pt x="4603909" y="0"/>
                  </a:cubicBezTo>
                  <a:close/>
                </a:path>
              </a:pathLst>
            </a:custGeom>
            <a:blipFill>
              <a:blip r:embed="rId3"/>
              <a:stretch>
                <a:fillRect l="-47505" r="-47505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2390779" y="2743175"/>
            <a:ext cx="5479983" cy="7124487"/>
            <a:chOff x="0" y="0"/>
            <a:chExt cx="4884266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85536" cy="6350000"/>
            </a:xfrm>
            <a:custGeom>
              <a:avLst/>
              <a:gdLst/>
              <a:ahLst/>
              <a:cxnLst/>
              <a:rect l="l" t="t" r="r" b="b"/>
              <a:pathLst>
                <a:path w="4885536" h="6350000">
                  <a:moveTo>
                    <a:pt x="4603909" y="0"/>
                  </a:moveTo>
                  <a:lnTo>
                    <a:pt x="280357" y="0"/>
                  </a:lnTo>
                  <a:cubicBezTo>
                    <a:pt x="125037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25037" y="6350000"/>
                    <a:pt x="280357" y="6350000"/>
                  </a:cubicBezTo>
                  <a:lnTo>
                    <a:pt x="4604886" y="6350000"/>
                  </a:lnTo>
                  <a:cubicBezTo>
                    <a:pt x="4759229" y="6350000"/>
                    <a:pt x="4885536" y="6187440"/>
                    <a:pt x="4885536" y="5985510"/>
                  </a:cubicBezTo>
                  <a:lnTo>
                    <a:pt x="4885536" y="364490"/>
                  </a:lnTo>
                  <a:cubicBezTo>
                    <a:pt x="4884266" y="162560"/>
                    <a:pt x="4759229" y="0"/>
                    <a:pt x="4603909" y="0"/>
                  </a:cubicBezTo>
                  <a:close/>
                </a:path>
              </a:pathLst>
            </a:custGeom>
            <a:blipFill>
              <a:blip r:embed="rId4"/>
              <a:stretch>
                <a:fillRect l="-47505" r="-47505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542501" y="288467"/>
            <a:ext cx="17328261" cy="2336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3"/>
              </a:lnSpc>
            </a:pPr>
            <a:r>
              <a:rPr lang="en-US" sz="4424" b="1">
                <a:solidFill>
                  <a:srgbClr val="0F6549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MUZYKA PIĘKNĄ ZAWSZE POZOSTAJE - </a:t>
            </a:r>
          </a:p>
          <a:p>
            <a:pPr algn="ctr">
              <a:lnSpc>
                <a:spcPts val="6193"/>
              </a:lnSpc>
            </a:pPr>
            <a:r>
              <a:rPr lang="en-US" sz="4424" b="1">
                <a:solidFill>
                  <a:srgbClr val="0F6549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Twórczość ludowa Ziemi Mińskiej</a:t>
            </a:r>
          </a:p>
          <a:p>
            <a:pPr algn="ctr">
              <a:lnSpc>
                <a:spcPts val="6053"/>
              </a:lnSpc>
            </a:pPr>
            <a:r>
              <a:rPr lang="en-US" sz="4324" b="1">
                <a:solidFill>
                  <a:srgbClr val="0F6549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Przegląd  lokalnych zespołów zwieńczone wydaniem płyty CD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831</Words>
  <Application>Microsoft Office PowerPoint</Application>
  <PresentationFormat>Niestandardowy</PresentationFormat>
  <Paragraphs>110</Paragraphs>
  <Slides>24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31" baseType="lpstr">
      <vt:lpstr>Poppins Semi-Bold</vt:lpstr>
      <vt:lpstr>Arial</vt:lpstr>
      <vt:lpstr>Poppins Medium</vt:lpstr>
      <vt:lpstr>Poppins</vt:lpstr>
      <vt:lpstr>Calibri</vt:lpstr>
      <vt:lpstr>Poppins Bold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o LOT ZM na sesję rady</dc:title>
  <cp:lastModifiedBy>Lokalna Organizacja Turystyczna Ziemi Mińskiej</cp:lastModifiedBy>
  <cp:revision>2</cp:revision>
  <cp:lastPrinted>2025-02-24T13:42:53Z</cp:lastPrinted>
  <dcterms:created xsi:type="dcterms:W3CDTF">2006-08-16T00:00:00Z</dcterms:created>
  <dcterms:modified xsi:type="dcterms:W3CDTF">2025-02-24T13:44:41Z</dcterms:modified>
  <dc:identifier>DAGdgXPp4fQ</dc:identifier>
</cp:coreProperties>
</file>